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8" r:id="rId16"/>
    <p:sldId id="289" r:id="rId17"/>
    <p:sldId id="278" r:id="rId18"/>
    <p:sldId id="309" r:id="rId19"/>
    <p:sldId id="314" r:id="rId20"/>
    <p:sldId id="290" r:id="rId21"/>
    <p:sldId id="311" r:id="rId22"/>
    <p:sldId id="271" r:id="rId2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D6"/>
    <a:srgbClr val="00C08E"/>
    <a:srgbClr val="32946A"/>
    <a:srgbClr val="929699"/>
    <a:srgbClr val="8F9699"/>
    <a:srgbClr val="93DBFF"/>
    <a:srgbClr val="D6A300"/>
    <a:srgbClr val="E2A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 autoAdjust="0"/>
    <p:restoredTop sz="94701" autoAdjust="0"/>
  </p:normalViewPr>
  <p:slideViewPr>
    <p:cSldViewPr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406717084878199E-2"/>
          <c:y val="0.10958404655939701"/>
          <c:w val="0.95935982546346599"/>
          <c:h val="0.62612261782494605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Total signed loans (EURm)</c:v>
                </c:pt>
              </c:strCache>
            </c:strRef>
          </c:tx>
          <c:spPr>
            <a:solidFill>
              <a:srgbClr val="009ED6"/>
            </a:solidFill>
            <a:ln w="18986"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8F9699"/>
              </a:solidFill>
              <a:ln w="1898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01B-41DB-B36B-9B0BE0CB34BB}"/>
              </c:ext>
            </c:extLst>
          </c:dPt>
          <c:dPt>
            <c:idx val="1"/>
            <c:invertIfNegative val="0"/>
            <c:bubble3D val="0"/>
            <c:spPr>
              <a:solidFill>
                <a:srgbClr val="8F9699"/>
              </a:solidFill>
              <a:ln w="1898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01B-41DB-B36B-9B0BE0CB34BB}"/>
              </c:ext>
            </c:extLst>
          </c:dPt>
          <c:dPt>
            <c:idx val="2"/>
            <c:invertIfNegative val="0"/>
            <c:bubble3D val="0"/>
            <c:spPr>
              <a:solidFill>
                <a:srgbClr val="8F9699"/>
              </a:solidFill>
              <a:ln w="1898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01B-41DB-B36B-9B0BE0CB34BB}"/>
              </c:ext>
            </c:extLst>
          </c:dPt>
          <c:dLbls>
            <c:dLbl>
              <c:idx val="0"/>
              <c:layout>
                <c:manualLayout>
                  <c:x val="-3.08285163776495E-3"/>
                  <c:y val="-0.187646552696422"/>
                </c:manualLayout>
              </c:layout>
              <c:spPr/>
              <c:txPr>
                <a:bodyPr/>
                <a:lstStyle/>
                <a:p>
                  <a:pPr>
                    <a:defRPr sz="900" b="1">
                      <a:solidFill>
                        <a:srgbClr val="8F9699"/>
                      </a:solidFill>
                    </a:defRPr>
                  </a:pPr>
                  <a:endParaRPr lang="uk-UA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01B-41DB-B36B-9B0BE0CB34B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8285163776493E-3"/>
                  <c:y val="-0.187646552696422"/>
                </c:manualLayout>
              </c:layout>
              <c:spPr/>
              <c:txPr>
                <a:bodyPr/>
                <a:lstStyle/>
                <a:p>
                  <a:pPr>
                    <a:defRPr sz="900" b="1">
                      <a:solidFill>
                        <a:srgbClr val="8F9699"/>
                      </a:solidFill>
                    </a:defRPr>
                  </a:pPr>
                  <a:endParaRPr lang="uk-UA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01B-41DB-B36B-9B0BE0CB34B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13135258688749499"/>
                </c:manualLayout>
              </c:layout>
              <c:spPr/>
              <c:txPr>
                <a:bodyPr/>
                <a:lstStyle/>
                <a:p>
                  <a:pPr>
                    <a:defRPr sz="900" b="1">
                      <a:solidFill>
                        <a:srgbClr val="8F9699"/>
                      </a:solidFill>
                    </a:defRPr>
                  </a:pPr>
                  <a:endParaRPr lang="uk-UA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01B-41DB-B36B-9B0BE0CB34B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08285163776493E-3"/>
                  <c:y val="-0.2439405185053480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01B-41DB-B36B-9B0BE0CB34B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54142581888247E-3"/>
                  <c:y val="-0.3020499132523690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01B-41DB-B36B-9B0BE0CB34B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08285163776493E-3"/>
                  <c:y val="-0.2189209781458260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01B-41DB-B36B-9B0BE0CB34B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rgbClr val="009ED6"/>
                    </a:solidFill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strCache>
            </c:strRef>
          </c:cat>
          <c:val>
            <c:numRef>
              <c:f>Sheet1!$B$2:$G$2</c:f>
              <c:numCache>
                <c:formatCode>_(* #,##0_);_(* \(#,##0\);_(* "-"??_);_(@_)</c:formatCode>
                <c:ptCount val="6"/>
                <c:pt idx="0">
                  <c:v>625</c:v>
                </c:pt>
                <c:pt idx="1">
                  <c:v>640</c:v>
                </c:pt>
                <c:pt idx="2">
                  <c:v>413.18</c:v>
                </c:pt>
                <c:pt idx="3">
                  <c:v>940</c:v>
                </c:pt>
                <c:pt idx="4">
                  <c:v>1257.7</c:v>
                </c:pt>
                <c:pt idx="5">
                  <c:v>826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01B-41DB-B36B-9B0BE0CB3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71006800"/>
        <c:axId val="171149816"/>
      </c:barChart>
      <c:catAx>
        <c:axId val="171006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896" b="1"/>
            </a:pPr>
            <a:endParaRPr lang="uk-UA"/>
          </a:p>
        </c:txPr>
        <c:crossAx val="171149816"/>
        <c:crosses val="autoZero"/>
        <c:auto val="1"/>
        <c:lblAlgn val="ctr"/>
        <c:lblOffset val="100"/>
        <c:noMultiLvlLbl val="0"/>
      </c:catAx>
      <c:valAx>
        <c:axId val="171149816"/>
        <c:scaling>
          <c:orientation val="minMax"/>
          <c:max val="1500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uk-UA"/>
          </a:p>
        </c:txPr>
        <c:crossAx val="171006800"/>
        <c:crosses val="autoZero"/>
        <c:crossBetween val="between"/>
      </c:valAx>
      <c:spPr>
        <a:noFill/>
        <a:ln w="25379">
          <a:noFill/>
        </a:ln>
      </c:spPr>
    </c:plotArea>
    <c:plotVisOnly val="1"/>
    <c:dispBlanksAs val="gap"/>
    <c:showDLblsOverMax val="0"/>
  </c:chart>
  <c:txPr>
    <a:bodyPr/>
    <a:lstStyle/>
    <a:p>
      <a:pPr>
        <a:defRPr sz="796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274072272892102"/>
          <c:y val="0.117071281170381"/>
          <c:w val="0.62793854490585599"/>
          <c:h val="0.8545665832766500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Breakdown by sector</c:v>
                </c:pt>
              </c:strCache>
            </c:strRef>
          </c:tx>
          <c:spPr>
            <a:ln w="12635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9ED6"/>
              </a:solidFill>
              <a:ln w="12635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19F-46BB-88D8-EED3A6F56368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2635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F-46BB-88D8-EED3A6F56368}"/>
              </c:ext>
            </c:extLst>
          </c:dPt>
          <c:dPt>
            <c:idx val="2"/>
            <c:bubble3D val="0"/>
            <c:spPr>
              <a:solidFill>
                <a:srgbClr val="002060"/>
              </a:solidFill>
              <a:ln w="12635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19F-46BB-88D8-EED3A6F56368}"/>
              </c:ext>
            </c:extLst>
          </c:dPt>
          <c:dPt>
            <c:idx val="3"/>
            <c:bubble3D val="0"/>
            <c:spPr>
              <a:solidFill>
                <a:srgbClr val="32946A"/>
              </a:solidFill>
              <a:ln w="12635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F-46BB-88D8-EED3A6F56368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12635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19F-46BB-88D8-EED3A6F56368}"/>
              </c:ext>
            </c:extLst>
          </c:dPt>
          <c:dPt>
            <c:idx val="5"/>
            <c:bubble3D val="0"/>
            <c:spPr>
              <a:solidFill>
                <a:srgbClr val="00C08E"/>
              </a:solidFill>
              <a:ln w="12635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9F-46BB-88D8-EED3A6F56368}"/>
              </c:ext>
            </c:extLst>
          </c:dPt>
          <c:dPt>
            <c:idx val="6"/>
            <c:bubble3D val="0"/>
            <c:spPr>
              <a:solidFill>
                <a:srgbClr val="929699"/>
              </a:solidFill>
              <a:ln w="12635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619F-46BB-88D8-EED3A6F56368}"/>
              </c:ext>
            </c:extLst>
          </c:dPt>
          <c:cat>
            <c:strRef>
              <c:f>Sheet1!$A$2:$A$8</c:f>
              <c:strCache>
                <c:ptCount val="7"/>
                <c:pt idx="0">
                  <c:v>SMEs and MidCaps, 36%</c:v>
                </c:pt>
                <c:pt idx="1">
                  <c:v>Sustainable urban transport, 7%</c:v>
                </c:pt>
                <c:pt idx="2">
                  <c:v>Other, 5%</c:v>
                </c:pt>
                <c:pt idx="3">
                  <c:v>Social Infrastructure, 24%</c:v>
                </c:pt>
                <c:pt idx="4">
                  <c:v>RE &amp; EE, 2%</c:v>
                </c:pt>
                <c:pt idx="5">
                  <c:v>Energy, 20%</c:v>
                </c:pt>
                <c:pt idx="6">
                  <c:v>Transport, 7%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0.36</c:v>
                </c:pt>
                <c:pt idx="1">
                  <c:v>7.0000000000000007E-2</c:v>
                </c:pt>
                <c:pt idx="2">
                  <c:v>0.05</c:v>
                </c:pt>
                <c:pt idx="3">
                  <c:v>0.24</c:v>
                </c:pt>
                <c:pt idx="4">
                  <c:v>0.02</c:v>
                </c:pt>
                <c:pt idx="5">
                  <c:v>0.2</c:v>
                </c:pt>
                <c:pt idx="6">
                  <c:v>7.0000000000000007E-2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619F-46BB-88D8-EED3A6F563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98">
          <a:solidFill>
            <a:schemeClr val="tx1"/>
          </a:solidFill>
        </a:defRPr>
      </a:pPr>
      <a:endParaRPr lang="uk-UA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A4A6D-5098-4966-B46B-E635DF79627A}" type="datetimeFigureOut">
              <a:rPr lang="en-GB" smtClean="0"/>
              <a:t>21/03/2017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1944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26190-90D0-4914-8FAE-E76C85605E3C}" type="slidenum">
              <a:rPr lang="en-GB" smtClean="0"/>
              <a:t>‹№›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88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4588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1788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8988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6188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3388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30588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7788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0E5837-C2F7-419A-ACFD-8DA7C8AC8D07}" type="slidenum">
              <a:rPr lang="en-US" altLang="en-US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05776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FDB8E0-3494-4968-9AD4-3803E0D405EA}" type="slidenum">
              <a:rPr lang="en-US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765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026A1-3C72-4630-9B8D-BBE2BAB3608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276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DF244BE-1BBE-4F48-83A3-434912AA8AEB}" type="slidenum">
              <a:rPr lang="en-US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en-US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224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DF244BE-1BBE-4F48-83A3-434912AA8AEB}" type="slidenum">
              <a:rPr lang="en-US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493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83216D-1E24-4D29-88D0-4E948B031F60}" type="slidenum">
              <a:rPr lang="en-US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en-US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405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785E0D-9C69-481B-838D-78973807B3FA}" type="slidenum">
              <a:rPr lang="en-US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en-US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0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785E0D-9C69-481B-838D-78973807B3FA}" type="slidenum">
              <a:rPr lang="en-US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en-US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103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FE56A-7220-40A5-8776-41C66DC520C3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9575" y="698500"/>
            <a:ext cx="6192838" cy="3484563"/>
          </a:xfrm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6604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5FE56A-7220-40A5-8776-41C66DC520C3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9575" y="698500"/>
            <a:ext cx="6192838" cy="3484563"/>
          </a:xfrm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2685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194425" cy="3484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026A1-3C72-4630-9B8D-BBE2BAB3608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399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3990" indent="-2861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4600" indent="-22892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2440" indent="-22892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60280" indent="-22892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8120" indent="-22892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5961" indent="-22892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33801" indent="-22892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91641" indent="-22892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3FCCDD3-A843-44A5-BF2F-54344D6F9EAF}" type="slidenum">
              <a:rPr lang="en-US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4813" y="708025"/>
            <a:ext cx="6197600" cy="34861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9492" y="4411853"/>
            <a:ext cx="5148080" cy="41963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763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698500"/>
            <a:ext cx="6194425" cy="3484563"/>
          </a:xfrm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83216D-1E24-4D29-88D0-4E948B031F60}" type="slidenum">
              <a:rPr lang="en-US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US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033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12B29-1D90-47A3-84AB-91D3C22EE1BD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95111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F413E-6875-43FE-A264-11BB86E2B0E5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8162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859DB-DB08-4677-8EA7-03D63E090AC6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6163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5" y="1341438"/>
            <a:ext cx="5321300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36784" y="1341438"/>
            <a:ext cx="5323416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4A982-A14A-412A-BC6D-5C1071089BF4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436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AF4B1-4423-447C-B4D4-58FC9D1D85ED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7628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0D677-A3F4-481E-B043-DDE384A5D033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15"/>
          <p:cNvSpPr>
            <a:spLocks noChangeArrowheads="1"/>
          </p:cNvSpPr>
          <p:nvPr userDrawn="1"/>
        </p:nvSpPr>
        <p:spPr bwMode="auto">
          <a:xfrm>
            <a:off x="-931333" y="5403850"/>
            <a:ext cx="605367" cy="452438"/>
          </a:xfrm>
          <a:prstGeom prst="rect">
            <a:avLst/>
          </a:prstGeom>
          <a:solidFill>
            <a:srgbClr val="009ED6"/>
          </a:solidFill>
          <a:ln>
            <a:noFill/>
          </a:ln>
          <a:extLst/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 smtClean="0">
                <a:solidFill>
                  <a:srgbClr val="FFFFFF"/>
                </a:solidFill>
                <a:latin typeface="Calibri" pitchFamily="34" charset="0"/>
              </a:rPr>
              <a:t>158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dirty="0" smtClean="0">
                <a:solidFill>
                  <a:srgbClr val="FFFFFF"/>
                </a:solidFill>
                <a:latin typeface="Calibri" pitchFamily="34" charset="0"/>
              </a:rPr>
              <a:t>214</a:t>
            </a:r>
          </a:p>
        </p:txBody>
      </p:sp>
    </p:spTree>
    <p:extLst>
      <p:ext uri="{BB962C8B-B14F-4D97-AF65-F5344CB8AC3E}">
        <p14:creationId xmlns:p14="http://schemas.microsoft.com/office/powerpoint/2010/main" val="2086966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A221E-7367-46EE-BA49-5350072573A8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127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CFBAE-AC33-4BCB-9E55-511D8A08D0AE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34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BE81E-E271-4101-9B07-9578A62B7C3E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5727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BC32A-0FDA-469A-8178-D743FC0BD2A4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6676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8752" y="476251"/>
            <a:ext cx="2711449" cy="5616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2284" y="476251"/>
            <a:ext cx="7933267" cy="5616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FA817-3E15-4F06-8A04-F70A96046793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9697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ABA50-414E-4EF6-8B96-CAF1E344D5A3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73581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3D0CB-F405-4476-82AD-CD824D563F59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01177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7FDAD-8FF6-4231-9D9D-01A9F2D5452A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6009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5" y="1341438"/>
            <a:ext cx="5321300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36784" y="1341438"/>
            <a:ext cx="5323416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DCACC-38B1-481F-BA52-447DC6C7A7B7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33218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10EC5-F6AF-4803-BD33-8B0D5A6AF23D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00985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E6AD9-2A17-4BA5-BA9E-EB455682F0F1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65684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5F66B-0001-49D3-94D3-0D659866A1D9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6259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88FAE-440E-4430-B733-BF721A5BBAAF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83353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A9350-17A1-4823-9DD5-8901DD6D1E81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66140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01732-1C80-41BB-9E60-B1F9C053F998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49719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8752" y="476251"/>
            <a:ext cx="2711449" cy="5616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2284" y="476251"/>
            <a:ext cx="7933267" cy="5616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B75FA-B570-4766-8B32-0AD4AB49D47D}" type="slidenum">
              <a:rPr lang="en-US" altLang="en-US"/>
              <a:pPr>
                <a:defRPr/>
              </a:pPr>
              <a:t>‹№›</a:t>
            </a:fld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50297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476251"/>
            <a:ext cx="10847916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341438"/>
            <a:ext cx="10847916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363200" y="6524626"/>
            <a:ext cx="1320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>
                <a:solidFill>
                  <a:srgbClr val="FFFFFF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F2D1C108-D418-47F3-9F01-339E20EACA04}" type="slidenum">
              <a:rPr lang="en-US" altLang="en-US"/>
              <a:pPr fontAlgn="base">
                <a:spcAft>
                  <a:spcPct val="0"/>
                </a:spcAft>
                <a:defRPr/>
              </a:pPr>
              <a:t>‹№›</a:t>
            </a:fld>
            <a:endParaRPr lang="en-US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71134" y="6524626"/>
            <a:ext cx="844973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 altLang="en-US"/>
          </a:p>
        </p:txBody>
      </p:sp>
      <p:sp>
        <p:nvSpPr>
          <p:cNvPr id="5126" name="Rectangle 5"/>
          <p:cNvSpPr>
            <a:spLocks noChangeArrowheads="1"/>
          </p:cNvSpPr>
          <p:nvPr userDrawn="1"/>
        </p:nvSpPr>
        <p:spPr bwMode="auto">
          <a:xfrm>
            <a:off x="-931333" y="685801"/>
            <a:ext cx="605367" cy="45402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112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192</a:t>
            </a:r>
          </a:p>
        </p:txBody>
      </p:sp>
      <p:sp>
        <p:nvSpPr>
          <p:cNvPr id="5127" name="Rectangle 6"/>
          <p:cNvSpPr>
            <a:spLocks noChangeArrowheads="1"/>
          </p:cNvSpPr>
          <p:nvPr userDrawn="1"/>
        </p:nvSpPr>
        <p:spPr bwMode="auto">
          <a:xfrm>
            <a:off x="-931333" y="2571751"/>
            <a:ext cx="605367" cy="454025"/>
          </a:xfrm>
          <a:prstGeom prst="rect">
            <a:avLst/>
          </a:prstGeom>
          <a:solidFill>
            <a:srgbClr val="00C0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192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142</a:t>
            </a:r>
          </a:p>
        </p:txBody>
      </p:sp>
      <p:sp>
        <p:nvSpPr>
          <p:cNvPr id="5128" name="Rectangle 7"/>
          <p:cNvSpPr>
            <a:spLocks noChangeArrowheads="1"/>
          </p:cNvSpPr>
          <p:nvPr userDrawn="1"/>
        </p:nvSpPr>
        <p:spPr bwMode="auto">
          <a:xfrm>
            <a:off x="-931333" y="3981451"/>
            <a:ext cx="605367" cy="454025"/>
          </a:xfrm>
          <a:prstGeom prst="rect">
            <a:avLst/>
          </a:prstGeom>
          <a:solidFill>
            <a:srgbClr val="92969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146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150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153</a:t>
            </a:r>
          </a:p>
        </p:txBody>
      </p:sp>
      <p:sp>
        <p:nvSpPr>
          <p:cNvPr id="5129" name="Rectangle 8"/>
          <p:cNvSpPr>
            <a:spLocks noChangeArrowheads="1"/>
          </p:cNvSpPr>
          <p:nvPr userDrawn="1"/>
        </p:nvSpPr>
        <p:spPr bwMode="auto">
          <a:xfrm>
            <a:off x="-931333" y="1160464"/>
            <a:ext cx="605367" cy="454025"/>
          </a:xfrm>
          <a:prstGeom prst="rect">
            <a:avLst/>
          </a:prstGeom>
          <a:solidFill>
            <a:srgbClr val="37609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55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96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146</a:t>
            </a:r>
          </a:p>
        </p:txBody>
      </p:sp>
      <p:sp>
        <p:nvSpPr>
          <p:cNvPr id="5130" name="Rectangle 9"/>
          <p:cNvSpPr>
            <a:spLocks noChangeArrowheads="1"/>
          </p:cNvSpPr>
          <p:nvPr userDrawn="1"/>
        </p:nvSpPr>
        <p:spPr bwMode="auto">
          <a:xfrm>
            <a:off x="-931333" y="2105026"/>
            <a:ext cx="605367" cy="454025"/>
          </a:xfrm>
          <a:prstGeom prst="rect">
            <a:avLst/>
          </a:prstGeom>
          <a:solidFill>
            <a:srgbClr val="93DB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147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219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255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931333" y="3041650"/>
            <a:ext cx="605367" cy="4524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127">
              <a:lnSpc>
                <a:spcPct val="90000"/>
              </a:lnSpc>
              <a:defRPr/>
            </a:pPr>
            <a:r>
              <a:rPr lang="en-US" sz="900" kern="0" dirty="0">
                <a:solidFill>
                  <a:prstClr val="white"/>
                </a:solidFill>
                <a:latin typeface="Calibri"/>
              </a:rPr>
              <a:t>50</a:t>
            </a:r>
          </a:p>
          <a:p>
            <a:pPr algn="ctr" defTabSz="914127">
              <a:lnSpc>
                <a:spcPct val="90000"/>
              </a:lnSpc>
              <a:defRPr/>
            </a:pPr>
            <a:r>
              <a:rPr lang="en-US" sz="900" kern="0" dirty="0">
                <a:solidFill>
                  <a:prstClr val="white"/>
                </a:solidFill>
                <a:latin typeface="Calibri"/>
              </a:rPr>
              <a:t>148</a:t>
            </a:r>
          </a:p>
          <a:p>
            <a:pPr algn="ctr" defTabSz="914127">
              <a:lnSpc>
                <a:spcPct val="90000"/>
              </a:lnSpc>
              <a:defRPr/>
            </a:pPr>
            <a:r>
              <a:rPr lang="en-US" sz="900" kern="0" dirty="0">
                <a:solidFill>
                  <a:prstClr val="white"/>
                </a:solidFill>
                <a:latin typeface="Calibri"/>
              </a:rPr>
              <a:t>106</a:t>
            </a:r>
          </a:p>
        </p:txBody>
      </p:sp>
      <p:sp>
        <p:nvSpPr>
          <p:cNvPr id="5132" name="Rectangle 11"/>
          <p:cNvSpPr>
            <a:spLocks noChangeArrowheads="1"/>
          </p:cNvSpPr>
          <p:nvPr userDrawn="1"/>
        </p:nvSpPr>
        <p:spPr bwMode="auto">
          <a:xfrm>
            <a:off x="-931333" y="1636714"/>
            <a:ext cx="605367" cy="454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32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96</a:t>
            </a:r>
          </a:p>
        </p:txBody>
      </p:sp>
      <p:sp>
        <p:nvSpPr>
          <p:cNvPr id="5133" name="Rectangle 12"/>
          <p:cNvSpPr>
            <a:spLocks noChangeArrowheads="1"/>
          </p:cNvSpPr>
          <p:nvPr userDrawn="1"/>
        </p:nvSpPr>
        <p:spPr bwMode="auto">
          <a:xfrm>
            <a:off x="-931333" y="3508376"/>
            <a:ext cx="605367" cy="454025"/>
          </a:xfrm>
          <a:prstGeom prst="rect">
            <a:avLst/>
          </a:prstGeom>
          <a:solidFill>
            <a:srgbClr val="73CFA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204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153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255</a:t>
            </a:r>
          </a:p>
        </p:txBody>
      </p:sp>
      <p:sp>
        <p:nvSpPr>
          <p:cNvPr id="5134" name="Rectangle 13"/>
          <p:cNvSpPr>
            <a:spLocks noChangeArrowheads="1"/>
          </p:cNvSpPr>
          <p:nvPr userDrawn="1"/>
        </p:nvSpPr>
        <p:spPr bwMode="auto">
          <a:xfrm>
            <a:off x="-931333" y="4459289"/>
            <a:ext cx="605367" cy="45402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217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217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217</a:t>
            </a:r>
          </a:p>
        </p:txBody>
      </p:sp>
      <p:sp>
        <p:nvSpPr>
          <p:cNvPr id="5135" name="Rectangle 14"/>
          <p:cNvSpPr>
            <a:spLocks noChangeArrowheads="1"/>
          </p:cNvSpPr>
          <p:nvPr userDrawn="1"/>
        </p:nvSpPr>
        <p:spPr bwMode="auto">
          <a:xfrm>
            <a:off x="-931333" y="4929189"/>
            <a:ext cx="605367" cy="4540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89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89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89</a:t>
            </a:r>
          </a:p>
        </p:txBody>
      </p:sp>
      <p:sp>
        <p:nvSpPr>
          <p:cNvPr id="5136" name="Rectangle 15"/>
          <p:cNvSpPr>
            <a:spLocks noChangeArrowheads="1"/>
          </p:cNvSpPr>
          <p:nvPr userDrawn="1"/>
        </p:nvSpPr>
        <p:spPr bwMode="auto">
          <a:xfrm>
            <a:off x="-931333" y="215900"/>
            <a:ext cx="605367" cy="45243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170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233</a:t>
            </a:r>
          </a:p>
        </p:txBody>
      </p:sp>
    </p:spTree>
    <p:extLst>
      <p:ext uri="{BB962C8B-B14F-4D97-AF65-F5344CB8AC3E}">
        <p14:creationId xmlns:p14="http://schemas.microsoft.com/office/powerpoint/2010/main" val="117009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2285" y="476251"/>
            <a:ext cx="10847916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5" y="1341438"/>
            <a:ext cx="10847916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363200" y="6524626"/>
            <a:ext cx="13208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>
                <a:solidFill>
                  <a:srgbClr val="FFFFFF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BF301D11-6E2F-48F2-9124-5885D35F952D}" type="slidenum">
              <a:rPr lang="en-US" altLang="en-US"/>
              <a:pPr fontAlgn="base">
                <a:spcAft>
                  <a:spcPct val="0"/>
                </a:spcAft>
                <a:defRPr/>
              </a:pPr>
              <a:t>‹№›</a:t>
            </a:fld>
            <a:endParaRPr lang="en-US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71134" y="6524626"/>
            <a:ext cx="844973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 altLang="en-US"/>
          </a:p>
        </p:txBody>
      </p:sp>
      <p:sp>
        <p:nvSpPr>
          <p:cNvPr id="4102" name="Rectangle 5"/>
          <p:cNvSpPr>
            <a:spLocks noChangeArrowheads="1"/>
          </p:cNvSpPr>
          <p:nvPr userDrawn="1"/>
        </p:nvSpPr>
        <p:spPr bwMode="auto">
          <a:xfrm>
            <a:off x="-931333" y="685801"/>
            <a:ext cx="605367" cy="45402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112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192</a:t>
            </a:r>
          </a:p>
        </p:txBody>
      </p:sp>
      <p:sp>
        <p:nvSpPr>
          <p:cNvPr id="4103" name="Rectangle 6"/>
          <p:cNvSpPr>
            <a:spLocks noChangeArrowheads="1"/>
          </p:cNvSpPr>
          <p:nvPr userDrawn="1"/>
        </p:nvSpPr>
        <p:spPr bwMode="auto">
          <a:xfrm>
            <a:off x="-931333" y="2571751"/>
            <a:ext cx="605367" cy="454025"/>
          </a:xfrm>
          <a:prstGeom prst="rect">
            <a:avLst/>
          </a:prstGeom>
          <a:solidFill>
            <a:srgbClr val="00C0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192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142</a:t>
            </a:r>
          </a:p>
        </p:txBody>
      </p:sp>
      <p:sp>
        <p:nvSpPr>
          <p:cNvPr id="4104" name="Rectangle 7"/>
          <p:cNvSpPr>
            <a:spLocks noChangeArrowheads="1"/>
          </p:cNvSpPr>
          <p:nvPr userDrawn="1"/>
        </p:nvSpPr>
        <p:spPr bwMode="auto">
          <a:xfrm>
            <a:off x="-931333" y="3981451"/>
            <a:ext cx="605367" cy="454025"/>
          </a:xfrm>
          <a:prstGeom prst="rect">
            <a:avLst/>
          </a:prstGeom>
          <a:solidFill>
            <a:srgbClr val="92969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146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150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153</a:t>
            </a:r>
          </a:p>
        </p:txBody>
      </p:sp>
      <p:sp>
        <p:nvSpPr>
          <p:cNvPr id="4105" name="Rectangle 8"/>
          <p:cNvSpPr>
            <a:spLocks noChangeArrowheads="1"/>
          </p:cNvSpPr>
          <p:nvPr userDrawn="1"/>
        </p:nvSpPr>
        <p:spPr bwMode="auto">
          <a:xfrm>
            <a:off x="-931333" y="1160464"/>
            <a:ext cx="605367" cy="454025"/>
          </a:xfrm>
          <a:prstGeom prst="rect">
            <a:avLst/>
          </a:prstGeom>
          <a:solidFill>
            <a:srgbClr val="37609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55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96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146</a:t>
            </a:r>
          </a:p>
        </p:txBody>
      </p:sp>
      <p:sp>
        <p:nvSpPr>
          <p:cNvPr id="4106" name="Rectangle 9"/>
          <p:cNvSpPr>
            <a:spLocks noChangeArrowheads="1"/>
          </p:cNvSpPr>
          <p:nvPr userDrawn="1"/>
        </p:nvSpPr>
        <p:spPr bwMode="auto">
          <a:xfrm>
            <a:off x="-931333" y="2105026"/>
            <a:ext cx="605367" cy="454025"/>
          </a:xfrm>
          <a:prstGeom prst="rect">
            <a:avLst/>
          </a:prstGeom>
          <a:solidFill>
            <a:srgbClr val="93DB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147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219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255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931333" y="3041650"/>
            <a:ext cx="605367" cy="45243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127">
              <a:lnSpc>
                <a:spcPct val="90000"/>
              </a:lnSpc>
              <a:defRPr/>
            </a:pPr>
            <a:r>
              <a:rPr lang="en-US" sz="900" kern="0" dirty="0">
                <a:solidFill>
                  <a:prstClr val="white"/>
                </a:solidFill>
                <a:latin typeface="Calibri"/>
              </a:rPr>
              <a:t>50</a:t>
            </a:r>
          </a:p>
          <a:p>
            <a:pPr algn="ctr" defTabSz="914127">
              <a:lnSpc>
                <a:spcPct val="90000"/>
              </a:lnSpc>
              <a:defRPr/>
            </a:pPr>
            <a:r>
              <a:rPr lang="en-US" sz="900" kern="0" dirty="0">
                <a:solidFill>
                  <a:prstClr val="white"/>
                </a:solidFill>
                <a:latin typeface="Calibri"/>
              </a:rPr>
              <a:t>148</a:t>
            </a:r>
          </a:p>
          <a:p>
            <a:pPr algn="ctr" defTabSz="914127">
              <a:lnSpc>
                <a:spcPct val="90000"/>
              </a:lnSpc>
              <a:defRPr/>
            </a:pPr>
            <a:r>
              <a:rPr lang="en-US" sz="900" kern="0" dirty="0">
                <a:solidFill>
                  <a:prstClr val="white"/>
                </a:solidFill>
                <a:latin typeface="Calibri"/>
              </a:rPr>
              <a:t>106</a:t>
            </a:r>
          </a:p>
        </p:txBody>
      </p:sp>
      <p:sp>
        <p:nvSpPr>
          <p:cNvPr id="4108" name="Rectangle 11"/>
          <p:cNvSpPr>
            <a:spLocks noChangeArrowheads="1"/>
          </p:cNvSpPr>
          <p:nvPr userDrawn="1"/>
        </p:nvSpPr>
        <p:spPr bwMode="auto">
          <a:xfrm>
            <a:off x="-931333" y="1636714"/>
            <a:ext cx="605367" cy="454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32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96</a:t>
            </a:r>
          </a:p>
        </p:txBody>
      </p:sp>
      <p:sp>
        <p:nvSpPr>
          <p:cNvPr id="4109" name="Rectangle 12"/>
          <p:cNvSpPr>
            <a:spLocks noChangeArrowheads="1"/>
          </p:cNvSpPr>
          <p:nvPr userDrawn="1"/>
        </p:nvSpPr>
        <p:spPr bwMode="auto">
          <a:xfrm>
            <a:off x="-931333" y="3508376"/>
            <a:ext cx="605367" cy="454025"/>
          </a:xfrm>
          <a:prstGeom prst="rect">
            <a:avLst/>
          </a:prstGeom>
          <a:solidFill>
            <a:srgbClr val="73CFA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204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153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255</a:t>
            </a:r>
          </a:p>
        </p:txBody>
      </p:sp>
      <p:sp>
        <p:nvSpPr>
          <p:cNvPr id="4110" name="Rectangle 13"/>
          <p:cNvSpPr>
            <a:spLocks noChangeArrowheads="1"/>
          </p:cNvSpPr>
          <p:nvPr userDrawn="1"/>
        </p:nvSpPr>
        <p:spPr bwMode="auto">
          <a:xfrm>
            <a:off x="-931333" y="4459289"/>
            <a:ext cx="605367" cy="45402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217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217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000000"/>
                </a:solidFill>
                <a:latin typeface="Calibri" pitchFamily="34" charset="0"/>
              </a:rPr>
              <a:t>217</a:t>
            </a:r>
          </a:p>
        </p:txBody>
      </p:sp>
      <p:sp>
        <p:nvSpPr>
          <p:cNvPr id="4111" name="Rectangle 14"/>
          <p:cNvSpPr>
            <a:spLocks noChangeArrowheads="1"/>
          </p:cNvSpPr>
          <p:nvPr userDrawn="1"/>
        </p:nvSpPr>
        <p:spPr bwMode="auto">
          <a:xfrm>
            <a:off x="-931333" y="4929189"/>
            <a:ext cx="605367" cy="4540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89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89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89</a:t>
            </a:r>
          </a:p>
        </p:txBody>
      </p:sp>
      <p:sp>
        <p:nvSpPr>
          <p:cNvPr id="4112" name="Rectangle 15"/>
          <p:cNvSpPr>
            <a:spLocks noChangeArrowheads="1"/>
          </p:cNvSpPr>
          <p:nvPr userDrawn="1"/>
        </p:nvSpPr>
        <p:spPr bwMode="auto">
          <a:xfrm>
            <a:off x="-931333" y="215900"/>
            <a:ext cx="605367" cy="45243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170</a:t>
            </a:r>
          </a:p>
          <a:p>
            <a:pPr algn="ctr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 smtClean="0">
                <a:solidFill>
                  <a:srgbClr val="FFFFFF"/>
                </a:solidFill>
                <a:latin typeface="Calibri" pitchFamily="34" charset="0"/>
              </a:rPr>
              <a:t>233</a:t>
            </a:r>
          </a:p>
        </p:txBody>
      </p:sp>
    </p:spTree>
    <p:extLst>
      <p:ext uri="{BB962C8B-B14F-4D97-AF65-F5344CB8AC3E}">
        <p14:creationId xmlns:p14="http://schemas.microsoft.com/office/powerpoint/2010/main" val="233862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15CAB"/>
          </a:solidFill>
          <a:latin typeface="Arial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chart" Target="../charts/chart2.xml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D553740-527A-4439-B4A1-1F3DAE3E6B47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000" dirty="0">
              <a:solidFill>
                <a:srgbClr val="FFFFFF"/>
              </a:solidFill>
            </a:endParaRPr>
          </a:p>
        </p:txBody>
      </p:sp>
      <p:sp>
        <p:nvSpPr>
          <p:cNvPr id="64515" name="Rectangle 8"/>
          <p:cNvSpPr>
            <a:spLocks noChangeArrowheads="1"/>
          </p:cNvSpPr>
          <p:nvPr/>
        </p:nvSpPr>
        <p:spPr bwMode="auto">
          <a:xfrm>
            <a:off x="2135188" y="2349500"/>
            <a:ext cx="7777162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2000" i="1" dirty="0">
                <a:solidFill>
                  <a:srgbClr val="015CAB"/>
                </a:solidFill>
              </a:rPr>
              <a:t/>
            </a:r>
            <a:br>
              <a:rPr lang="en-GB" altLang="en-US" sz="2000" i="1" dirty="0">
                <a:solidFill>
                  <a:srgbClr val="015CAB"/>
                </a:solidFill>
              </a:rPr>
            </a:br>
            <a:r>
              <a:rPr lang="en-GB" altLang="en-US" sz="2000" i="1" dirty="0">
                <a:solidFill>
                  <a:srgbClr val="015CAB"/>
                </a:solidFill>
              </a:rPr>
              <a:t/>
            </a:r>
            <a:br>
              <a:rPr lang="en-GB" altLang="en-US" sz="2000" i="1" dirty="0">
                <a:solidFill>
                  <a:srgbClr val="015CAB"/>
                </a:solidFill>
              </a:rPr>
            </a:br>
            <a:r>
              <a:rPr lang="uk-UA" altLang="en-US" sz="2400" b="1" dirty="0">
                <a:solidFill>
                  <a:srgbClr val="015CAB"/>
                </a:solidFill>
              </a:rPr>
              <a:t>Група Європейського інвестиційного банку в Україні</a:t>
            </a:r>
            <a:endParaRPr lang="en-GB" altLang="en-US" sz="2400" b="1" dirty="0">
              <a:solidFill>
                <a:srgbClr val="015CAB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2400" b="1" dirty="0">
              <a:solidFill>
                <a:srgbClr val="015CAB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2000" i="1" dirty="0">
                <a:solidFill>
                  <a:srgbClr val="015CAB"/>
                </a:solidFill>
              </a:rPr>
              <a:t/>
            </a:r>
            <a:br>
              <a:rPr lang="en-GB" altLang="en-US" sz="2000" i="1" dirty="0">
                <a:solidFill>
                  <a:srgbClr val="015CAB"/>
                </a:solidFill>
              </a:rPr>
            </a:br>
            <a:r>
              <a:rPr lang="uk-UA" altLang="en-US" sz="2000" i="1" dirty="0">
                <a:solidFill>
                  <a:srgbClr val="015CAB"/>
                </a:solidFill>
              </a:rPr>
              <a:t>Київ</a:t>
            </a:r>
            <a:endParaRPr lang="en-GB" altLang="en-US" sz="2000" i="1" dirty="0">
              <a:solidFill>
                <a:srgbClr val="015CAB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2000" i="1" dirty="0">
                <a:solidFill>
                  <a:srgbClr val="015CAB"/>
                </a:solidFill>
              </a:rPr>
              <a:t>20 </a:t>
            </a:r>
            <a:r>
              <a:rPr lang="uk-UA" altLang="en-US" sz="2000" i="1" dirty="0">
                <a:solidFill>
                  <a:srgbClr val="015CAB"/>
                </a:solidFill>
              </a:rPr>
              <a:t>березня</a:t>
            </a:r>
            <a:r>
              <a:rPr lang="en-GB" altLang="en-US" sz="2000" i="1" dirty="0">
                <a:solidFill>
                  <a:srgbClr val="015CAB"/>
                </a:solidFill>
              </a:rPr>
              <a:t> 2017</a:t>
            </a:r>
            <a:r>
              <a:rPr lang="uk-UA" altLang="en-US" sz="2000" i="1" dirty="0">
                <a:solidFill>
                  <a:srgbClr val="015CAB"/>
                </a:solidFill>
              </a:rPr>
              <a:t> року</a:t>
            </a:r>
            <a:endParaRPr lang="en-GB" altLang="en-US" sz="2000" i="1" dirty="0">
              <a:solidFill>
                <a:srgbClr val="015CAB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GB" altLang="en-US" sz="2000" i="1" dirty="0">
              <a:solidFill>
                <a:srgbClr val="015CAB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uk-UA" altLang="en-US" sz="2000" i="1" dirty="0">
                <a:solidFill>
                  <a:srgbClr val="015CAB"/>
                </a:solidFill>
              </a:rPr>
              <a:t>Європейський інвестиційний банк</a:t>
            </a:r>
            <a:endParaRPr lang="en-GB" altLang="en-US" sz="2000" i="1" dirty="0">
              <a:solidFill>
                <a:srgbClr val="015CAB"/>
              </a:solidFill>
            </a:endParaRPr>
          </a:p>
        </p:txBody>
      </p:sp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1703389" y="234951"/>
            <a:ext cx="1512887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endParaRPr lang="en-GB" altLang="en-US" sz="2400" dirty="0">
              <a:solidFill>
                <a:srgbClr val="000000"/>
              </a:solidFill>
            </a:endParaRPr>
          </a:p>
        </p:txBody>
      </p:sp>
      <p:pic>
        <p:nvPicPr>
          <p:cNvPr id="6452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09813"/>
            <a:ext cx="1341438" cy="345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andgulad\Desktop\Ukraine DCFTA Initiative East Event\Images\Logos\logo-eib-the-EU-bank_e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70" b="13153"/>
          <a:stretch>
            <a:fillRect/>
          </a:stretch>
        </p:blipFill>
        <p:spPr bwMode="auto">
          <a:xfrm>
            <a:off x="1757364" y="76201"/>
            <a:ext cx="14366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andgulad\Desktop\Ukraine DCFTA Initiative East Event\Images\Logos\logo_ei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149225"/>
            <a:ext cx="1293813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038" y="155575"/>
            <a:ext cx="3349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85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537" y="980729"/>
            <a:ext cx="8495853" cy="547260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Clr>
                <a:schemeClr val="tx2"/>
              </a:buClr>
              <a:buNone/>
              <a:defRPr/>
            </a:pPr>
            <a:r>
              <a:rPr lang="ru-RU" sz="1800" b="1" dirty="0" err="1">
                <a:solidFill>
                  <a:schemeClr val="tx2"/>
                </a:solidFill>
              </a:rPr>
              <a:t>Програма</a:t>
            </a:r>
            <a:r>
              <a:rPr lang="ru-RU" sz="1800" b="1" dirty="0">
                <a:solidFill>
                  <a:schemeClr val="tx2"/>
                </a:solidFill>
              </a:rPr>
              <a:t> </a:t>
            </a:r>
            <a:r>
              <a:rPr lang="ru-RU" sz="1800" b="1" dirty="0" err="1">
                <a:solidFill>
                  <a:schemeClr val="tx2"/>
                </a:solidFill>
              </a:rPr>
              <a:t>розвитку</a:t>
            </a:r>
            <a:r>
              <a:rPr lang="ru-RU" sz="1800" b="1" dirty="0">
                <a:solidFill>
                  <a:schemeClr val="tx2"/>
                </a:solidFill>
              </a:rPr>
              <a:t> </a:t>
            </a:r>
            <a:r>
              <a:rPr lang="ru-RU" sz="1800" b="1" dirty="0" err="1">
                <a:solidFill>
                  <a:schemeClr val="tx2"/>
                </a:solidFill>
              </a:rPr>
              <a:t>муніципальної</a:t>
            </a:r>
            <a:r>
              <a:rPr lang="ru-RU" sz="1800" b="1" dirty="0">
                <a:solidFill>
                  <a:schemeClr val="tx2"/>
                </a:solidFill>
              </a:rPr>
              <a:t> </a:t>
            </a:r>
            <a:r>
              <a:rPr lang="ru-RU" sz="1800" b="1" dirty="0" err="1">
                <a:solidFill>
                  <a:schemeClr val="tx2"/>
                </a:solidFill>
              </a:rPr>
              <a:t>інфраструктури</a:t>
            </a:r>
            <a:r>
              <a:rPr lang="ru-RU" sz="1800" b="1" dirty="0">
                <a:solidFill>
                  <a:schemeClr val="tx2"/>
                </a:solidFill>
              </a:rPr>
              <a:t> </a:t>
            </a:r>
            <a:r>
              <a:rPr lang="ru-RU" sz="1800" b="1" dirty="0" err="1">
                <a:solidFill>
                  <a:schemeClr val="tx2"/>
                </a:solidFill>
              </a:rPr>
              <a:t>України</a:t>
            </a:r>
            <a:r>
              <a:rPr lang="ru-RU" sz="1800" b="1" dirty="0">
                <a:solidFill>
                  <a:schemeClr val="tx2"/>
                </a:solidFill>
              </a:rPr>
              <a:t> </a:t>
            </a:r>
            <a:r>
              <a:rPr lang="de-CH" altLang="en-US" sz="1800" b="1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(UMIP)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uk-UA" sz="1600" b="1" dirty="0">
                <a:latin typeface="+mj-lt"/>
              </a:rPr>
              <a:t>Позика 400 млн євро </a:t>
            </a:r>
            <a:r>
              <a:rPr lang="uk-UA" sz="1600" dirty="0">
                <a:latin typeface="+mj-lt"/>
              </a:rPr>
              <a:t>охоплює </a:t>
            </a:r>
            <a:r>
              <a:rPr lang="uk-UA" sz="1600" dirty="0">
                <a:solidFill>
                  <a:schemeClr val="tx2"/>
                </a:solidFill>
                <a:latin typeface="+mj-lt"/>
              </a:rPr>
              <a:t>водопостачання та</a:t>
            </a:r>
            <a:r>
              <a:rPr lang="en-GB" sz="1600" dirty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1700" kern="1200" dirty="0">
                <a:solidFill>
                  <a:srgbClr val="015CAB"/>
                </a:solidFill>
              </a:rPr>
              <a:t>водовідведення</a:t>
            </a:r>
            <a:r>
              <a:rPr lang="en-GB" sz="1700" kern="1200" dirty="0">
                <a:solidFill>
                  <a:srgbClr val="015CAB"/>
                </a:solidFill>
              </a:rPr>
              <a:t>, </a:t>
            </a:r>
            <a:r>
              <a:rPr lang="uk-UA" sz="1700" kern="1200" dirty="0">
                <a:solidFill>
                  <a:srgbClr val="015CAB"/>
                </a:solidFill>
              </a:rPr>
              <a:t>тверді побутові відходи</a:t>
            </a:r>
            <a:r>
              <a:rPr lang="en-GB" sz="1700" kern="1200" dirty="0">
                <a:solidFill>
                  <a:srgbClr val="015CAB"/>
                </a:solidFill>
              </a:rPr>
              <a:t>, </a:t>
            </a:r>
            <a:r>
              <a:rPr lang="uk-UA" sz="1700" kern="1200" dirty="0">
                <a:solidFill>
                  <a:srgbClr val="015CAB"/>
                </a:solidFill>
              </a:rPr>
              <a:t>централізоване теплопостачання</a:t>
            </a:r>
            <a:r>
              <a:rPr lang="en-GB" sz="1700" kern="1200" dirty="0">
                <a:solidFill>
                  <a:srgbClr val="015CAB"/>
                </a:solidFill>
              </a:rPr>
              <a:t>, </a:t>
            </a:r>
            <a:r>
              <a:rPr lang="uk-UA" sz="1700" kern="1200" dirty="0" err="1">
                <a:solidFill>
                  <a:srgbClr val="015CAB"/>
                </a:solidFill>
              </a:rPr>
              <a:t>енергоефективність</a:t>
            </a:r>
            <a:r>
              <a:rPr lang="uk-UA" sz="1700" kern="1200" dirty="0">
                <a:solidFill>
                  <a:srgbClr val="015CAB"/>
                </a:solidFill>
              </a:rPr>
              <a:t> в громадських будівлях та вуличне освітлення</a:t>
            </a:r>
            <a:endParaRPr lang="en-GB" sz="1700" kern="1200" dirty="0">
              <a:solidFill>
                <a:srgbClr val="015CAB"/>
              </a:solidFill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uk-UA" sz="1600" b="1" dirty="0">
                <a:latin typeface="+mj-lt"/>
              </a:rPr>
              <a:t>Кінцеві </a:t>
            </a:r>
            <a:r>
              <a:rPr lang="uk-UA" sz="1600" b="1" dirty="0" err="1">
                <a:latin typeface="+mj-lt"/>
              </a:rPr>
              <a:t>бенефіціари</a:t>
            </a:r>
            <a:r>
              <a:rPr lang="en-US" sz="1600" dirty="0">
                <a:latin typeface="+mj-lt"/>
              </a:rPr>
              <a:t>: </a:t>
            </a:r>
            <a:r>
              <a:rPr lang="uk-UA" sz="1600" dirty="0">
                <a:latin typeface="+mj-lt"/>
              </a:rPr>
              <a:t>центральні</a:t>
            </a:r>
            <a:r>
              <a:rPr lang="en-US" sz="1600" dirty="0">
                <a:latin typeface="+mj-lt"/>
              </a:rPr>
              <a:t>, </a:t>
            </a:r>
            <a:r>
              <a:rPr lang="uk-UA" sz="1600" dirty="0">
                <a:latin typeface="+mj-lt"/>
              </a:rPr>
              <a:t>регіональні або місцеві державні установи</a:t>
            </a:r>
            <a:r>
              <a:rPr lang="en-US" sz="1600" dirty="0">
                <a:latin typeface="+mj-lt"/>
              </a:rPr>
              <a:t>,</a:t>
            </a:r>
            <a:r>
              <a:rPr lang="uk-UA" sz="1600" dirty="0">
                <a:latin typeface="+mj-lt"/>
              </a:rPr>
              <a:t> комунальні господарства та </a:t>
            </a:r>
            <a:r>
              <a:rPr lang="uk-UA" sz="1600" dirty="0" err="1">
                <a:latin typeface="+mj-lt"/>
              </a:rPr>
              <a:t>муцінипалітети</a:t>
            </a:r>
            <a:r>
              <a:rPr lang="uk-UA" sz="1600" dirty="0">
                <a:latin typeface="+mj-lt"/>
              </a:rPr>
              <a:t> </a:t>
            </a:r>
            <a:endParaRPr lang="en-US" sz="1600" dirty="0">
              <a:latin typeface="+mj-lt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uk-UA" sz="1600" b="1" dirty="0">
                <a:latin typeface="+mj-lt"/>
              </a:rPr>
              <a:t>Технічна допомога та інвестиційні гранти надаються</a:t>
            </a:r>
            <a:r>
              <a:rPr lang="en-GB" sz="1600" b="1" dirty="0">
                <a:latin typeface="+mj-lt"/>
              </a:rPr>
              <a:t> </a:t>
            </a:r>
            <a:r>
              <a:rPr lang="en-GB" sz="1600" dirty="0">
                <a:latin typeface="+mj-lt"/>
              </a:rPr>
              <a:t>– </a:t>
            </a:r>
            <a:r>
              <a:rPr lang="uk-UA" sz="1600" dirty="0">
                <a:latin typeface="+mj-lt"/>
              </a:rPr>
              <a:t>для розвитку</a:t>
            </a:r>
            <a:r>
              <a:rPr lang="en-GB" sz="1600" dirty="0">
                <a:latin typeface="+mj-lt"/>
              </a:rPr>
              <a:t>, </a:t>
            </a:r>
            <a:r>
              <a:rPr lang="uk-UA" sz="1600" dirty="0">
                <a:latin typeface="+mj-lt"/>
              </a:rPr>
              <a:t>підготовки та реалізації проектів</a:t>
            </a:r>
            <a:endParaRPr lang="en-GB" sz="1600" dirty="0">
              <a:latin typeface="+mj-lt"/>
            </a:endParaRPr>
          </a:p>
          <a:p>
            <a:pPr marL="0" indent="0" algn="ctr">
              <a:lnSpc>
                <a:spcPct val="150000"/>
              </a:lnSpc>
              <a:spcBef>
                <a:spcPts val="300"/>
              </a:spcBef>
              <a:buNone/>
              <a:defRPr/>
            </a:pPr>
            <a:endParaRPr lang="uk-UA" sz="1800" b="1" dirty="0">
              <a:solidFill>
                <a:schemeClr val="tx2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300"/>
              </a:spcBef>
              <a:buNone/>
              <a:defRPr/>
            </a:pPr>
            <a:r>
              <a:rPr lang="uk-UA" sz="1800" b="1" dirty="0">
                <a:solidFill>
                  <a:schemeClr val="tx2"/>
                </a:solidFill>
              </a:rPr>
              <a:t>Миколаївський водоканал</a:t>
            </a:r>
            <a:endParaRPr lang="en-GB" sz="1800" b="1" dirty="0">
              <a:solidFill>
                <a:schemeClr val="tx2"/>
              </a:solidFill>
            </a:endParaRPr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600" dirty="0"/>
              <a:t>Модернізація споруд водопостачання та водовідведення</a:t>
            </a:r>
            <a:endParaRPr lang="en-US" sz="16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600" b="1" dirty="0"/>
              <a:t>Позика </a:t>
            </a:r>
            <a:r>
              <a:rPr lang="en-GB" sz="1600" b="1" dirty="0"/>
              <a:t>15.5</a:t>
            </a:r>
            <a:r>
              <a:rPr lang="uk-UA" sz="1600" b="1" dirty="0"/>
              <a:t> </a:t>
            </a:r>
            <a:r>
              <a:rPr lang="uk-UA" sz="1600" b="1" dirty="0" err="1"/>
              <a:t>млн</a:t>
            </a:r>
            <a:r>
              <a:rPr lang="uk-UA" sz="1600" b="1" dirty="0"/>
              <a:t> євро</a:t>
            </a:r>
            <a:r>
              <a:rPr lang="en-GB" sz="1600" b="1" dirty="0"/>
              <a:t> – </a:t>
            </a:r>
            <a:r>
              <a:rPr lang="uk-UA" sz="1600" b="1" dirty="0"/>
              <a:t>ТД ЦФТДСП </a:t>
            </a:r>
            <a:r>
              <a:rPr lang="en-GB" sz="1600" b="1" dirty="0"/>
              <a:t>1.4 </a:t>
            </a:r>
            <a:r>
              <a:rPr lang="uk-UA" sz="1600" b="1" dirty="0" err="1"/>
              <a:t>млн</a:t>
            </a:r>
            <a:r>
              <a:rPr lang="uk-UA" sz="1600" b="1" dirty="0"/>
              <a:t> євро</a:t>
            </a:r>
            <a:r>
              <a:rPr lang="en-GB" sz="1600" b="1" dirty="0"/>
              <a:t> </a:t>
            </a:r>
            <a:r>
              <a:rPr lang="uk-UA" sz="1600" b="1" dirty="0"/>
              <a:t>для </a:t>
            </a:r>
            <a:r>
              <a:rPr lang="uk-UA" sz="1600" dirty="0"/>
              <a:t>підтримки реалізації </a:t>
            </a:r>
            <a:r>
              <a:rPr lang="en-GB" sz="1600" dirty="0"/>
              <a:t>– </a:t>
            </a:r>
            <a:r>
              <a:rPr lang="uk-UA" sz="1600" dirty="0"/>
              <a:t>грант </a:t>
            </a:r>
            <a:r>
              <a:rPr lang="en-US" sz="1600" b="1" dirty="0"/>
              <a:t> E5P 5 </a:t>
            </a:r>
            <a:r>
              <a:rPr lang="uk-UA" sz="1600" b="1" dirty="0" err="1"/>
              <a:t>млн</a:t>
            </a:r>
            <a:r>
              <a:rPr lang="uk-UA" sz="1600" b="1" dirty="0"/>
              <a:t> євро</a:t>
            </a:r>
            <a:endParaRPr lang="en-GB" sz="1500" b="1" dirty="0">
              <a:latin typeface="+mj-lt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9296400" y="6524626"/>
            <a:ext cx="990600" cy="333375"/>
          </a:xfrm>
          <a:prstGeom prst="rect">
            <a:avLst/>
          </a:prstGeom>
        </p:spPr>
        <p:txBody>
          <a:bodyPr/>
          <a:lstStyle/>
          <a:p>
            <a:pPr algn="r"/>
            <a:fld id="{6F23CA38-64F4-4334-8548-DE7F9237BAB0}" type="slidenum">
              <a:rPr lang="en-US" altLang="en-US">
                <a:latin typeface="Arial" pitchFamily="34" charset="0"/>
                <a:cs typeface="Times New Roman" pitchFamily="18" charset="0"/>
              </a:rPr>
              <a:pPr algn="r"/>
              <a:t>10</a:t>
            </a:fld>
            <a:endParaRPr lang="en-US" altLang="en-US" dirty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819400" y="340826"/>
            <a:ext cx="5005536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>
              <a:buNone/>
            </a:pPr>
            <a:r>
              <a:rPr lang="uk-UA" altLang="en-US" sz="2200" b="1" dirty="0">
                <a:latin typeface="Arial" charset="0"/>
                <a:ea typeface="+mn-ea"/>
                <a:cs typeface="Times New Roman" pitchFamily="18" charset="0"/>
              </a:rPr>
              <a:t>Муніципальна інфраструктура</a:t>
            </a:r>
            <a:endParaRPr lang="en-GB" altLang="en-US" sz="2200" b="1" dirty="0">
              <a:latin typeface="Arial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22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908720"/>
            <a:ext cx="7996734" cy="5644480"/>
          </a:xfrm>
        </p:spPr>
        <p:txBody>
          <a:bodyPr/>
          <a:lstStyle/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800" b="1" dirty="0"/>
              <a:t>Мета</a:t>
            </a:r>
            <a:r>
              <a:rPr lang="en-US" sz="1800" b="1" dirty="0"/>
              <a:t>: </a:t>
            </a:r>
            <a:r>
              <a:rPr lang="uk-UA" sz="1800" dirty="0"/>
              <a:t>підтримка</a:t>
            </a:r>
            <a:r>
              <a:rPr lang="en-US" sz="1800" dirty="0"/>
              <a:t> </a:t>
            </a:r>
            <a:r>
              <a:rPr lang="uk-UA" sz="1700" kern="1200" dirty="0">
                <a:solidFill>
                  <a:srgbClr val="015CAB"/>
                </a:solidFill>
              </a:rPr>
              <a:t>пріоритетних інвестицій для відбудови </a:t>
            </a:r>
            <a:r>
              <a:rPr lang="uk-UA" sz="1700" kern="1200" dirty="0" smtClean="0">
                <a:solidFill>
                  <a:srgbClr val="015CAB"/>
                </a:solidFill>
              </a:rPr>
              <a:t>районів </a:t>
            </a:r>
            <a:r>
              <a:rPr lang="uk-UA" sz="1700" kern="1200" dirty="0" smtClean="0"/>
              <a:t>на </a:t>
            </a:r>
            <a:r>
              <a:rPr lang="uk-UA" sz="1700" kern="1200" dirty="0"/>
              <a:t>сході України та вирішення </a:t>
            </a:r>
            <a:r>
              <a:rPr lang="uk-UA" sz="1700" kern="1200" dirty="0">
                <a:solidFill>
                  <a:schemeClr val="tx2"/>
                </a:solidFill>
              </a:rPr>
              <a:t>потреб в інфраструктурі для внутрішньо переміщених осіб </a:t>
            </a:r>
            <a:r>
              <a:rPr lang="uk-UA" sz="1700" kern="1200" dirty="0"/>
              <a:t>(ВПО)</a:t>
            </a:r>
            <a:endParaRPr lang="en-GB" altLang="en-US" sz="18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800" b="1" dirty="0"/>
              <a:t>Основна увага</a:t>
            </a:r>
            <a:r>
              <a:rPr lang="en-US" sz="1800" b="1" dirty="0"/>
              <a:t>:</a:t>
            </a:r>
            <a:r>
              <a:rPr lang="en-US" sz="1800" dirty="0"/>
              <a:t> </a:t>
            </a:r>
            <a:r>
              <a:rPr lang="uk-UA" sz="1800" dirty="0"/>
              <a:t>соціальна інфраструктура та укриття для ВПО</a:t>
            </a:r>
            <a:endParaRPr lang="en-US" sz="18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800" b="1" dirty="0"/>
              <a:t>Географічне охоплення</a:t>
            </a:r>
            <a:r>
              <a:rPr lang="en-US" sz="1800" dirty="0"/>
              <a:t>: </a:t>
            </a:r>
            <a:r>
              <a:rPr lang="uk-UA" sz="1800" dirty="0"/>
              <a:t>Харків</a:t>
            </a:r>
            <a:r>
              <a:rPr lang="en-US" sz="1800" dirty="0"/>
              <a:t>, </a:t>
            </a:r>
            <a:r>
              <a:rPr lang="uk-UA" sz="1800" dirty="0"/>
              <a:t>Донецьк</a:t>
            </a:r>
            <a:r>
              <a:rPr lang="en-US" sz="1800" dirty="0"/>
              <a:t>, </a:t>
            </a:r>
            <a:r>
              <a:rPr lang="uk-UA" sz="1800" dirty="0"/>
              <a:t>Луганськ</a:t>
            </a:r>
            <a:r>
              <a:rPr lang="en-US" sz="1800" dirty="0"/>
              <a:t>, </a:t>
            </a:r>
            <a:r>
              <a:rPr lang="uk-UA" sz="1800" dirty="0"/>
              <a:t>Дніпро</a:t>
            </a:r>
            <a:r>
              <a:rPr lang="en-US" sz="1800" dirty="0"/>
              <a:t>, </a:t>
            </a:r>
            <a:r>
              <a:rPr lang="uk-UA" sz="1800" dirty="0"/>
              <a:t>Запоріжжя та інші міста високої концентрації ВПО</a:t>
            </a:r>
            <a:endParaRPr lang="en-US" sz="18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800" b="1" dirty="0"/>
              <a:t>Кредит у розмірі </a:t>
            </a:r>
            <a:r>
              <a:rPr lang="en-US" sz="1800" b="1" dirty="0"/>
              <a:t>200</a:t>
            </a:r>
            <a:r>
              <a:rPr lang="uk-UA" sz="1800" b="1" dirty="0"/>
              <a:t> млн євро надається Україні </a:t>
            </a:r>
            <a:r>
              <a:rPr lang="uk-UA" sz="1800" dirty="0"/>
              <a:t>через </a:t>
            </a:r>
            <a:r>
              <a:rPr lang="uk-UA" sz="1800" dirty="0" err="1"/>
              <a:t>Мінрегіон</a:t>
            </a:r>
            <a:endParaRPr lang="en-US" sz="18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800" b="1" dirty="0"/>
              <a:t>Технічна допомога</a:t>
            </a:r>
            <a:r>
              <a:rPr lang="en-US" sz="1800" b="1" dirty="0"/>
              <a:t>:</a:t>
            </a:r>
          </a:p>
          <a:p>
            <a:pPr lvl="1" algn="just">
              <a:lnSpc>
                <a:spcPct val="150000"/>
              </a:lnSpc>
              <a:buClrTx/>
              <a:buFont typeface="Wingdings" panose="05000000000000000000" pitchFamily="2" charset="2"/>
              <a:buChar char="Ø"/>
              <a:defRPr/>
            </a:pPr>
            <a:r>
              <a:rPr lang="uk-UA" sz="1800" b="1" dirty="0"/>
              <a:t>посилення спроможності </a:t>
            </a:r>
            <a:r>
              <a:rPr lang="uk-UA" sz="1800" b="1" dirty="0" err="1"/>
              <a:t>Мінрегіону</a:t>
            </a:r>
            <a:endParaRPr lang="en-US" sz="1800" b="1" dirty="0"/>
          </a:p>
          <a:p>
            <a:pPr lvl="1" algn="just">
              <a:lnSpc>
                <a:spcPct val="150000"/>
              </a:lnSpc>
              <a:buClrTx/>
              <a:buFont typeface="Wingdings" panose="05000000000000000000" pitchFamily="2" charset="2"/>
              <a:buChar char="Ø"/>
              <a:defRPr/>
            </a:pPr>
            <a:r>
              <a:rPr lang="uk-UA" sz="1800" b="1" dirty="0"/>
              <a:t>підтримка кінцевих </a:t>
            </a:r>
            <a:r>
              <a:rPr lang="uk-UA" sz="1800" b="1" dirty="0" err="1"/>
              <a:t>бенефіціарів</a:t>
            </a:r>
            <a:endParaRPr lang="en-US" sz="1800" b="1" dirty="0"/>
          </a:p>
          <a:p>
            <a:pPr lvl="1" algn="just">
              <a:lnSpc>
                <a:spcPct val="150000"/>
              </a:lnSpc>
              <a:buClrTx/>
              <a:buFont typeface="Wingdings" panose="05000000000000000000" pitchFamily="2" charset="2"/>
              <a:buChar char="Ø"/>
              <a:defRPr/>
            </a:pPr>
            <a:r>
              <a:rPr lang="uk-UA" sz="1800" b="1" dirty="0"/>
              <a:t>План соціального управління </a:t>
            </a:r>
            <a:r>
              <a:rPr lang="uk-UA" sz="1800" dirty="0"/>
              <a:t>фінансується за рахунок гранту ЄС</a:t>
            </a:r>
            <a:endParaRPr lang="en-US" sz="1800" dirty="0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9296400" y="6524626"/>
            <a:ext cx="990600" cy="333375"/>
          </a:xfrm>
          <a:prstGeom prst="rect">
            <a:avLst/>
          </a:prstGeom>
        </p:spPr>
        <p:txBody>
          <a:bodyPr/>
          <a:lstStyle/>
          <a:p>
            <a:pPr algn="r"/>
            <a:fld id="{6F23CA38-64F4-4334-8548-DE7F9237BAB0}" type="slidenum">
              <a:rPr lang="en-US" altLang="en-US">
                <a:latin typeface="Arial" pitchFamily="34" charset="0"/>
                <a:cs typeface="Times New Roman" pitchFamily="18" charset="0"/>
              </a:rPr>
              <a:pPr algn="r"/>
              <a:t>11</a:t>
            </a:fld>
            <a:endParaRPr lang="en-US" altLang="en-US" dirty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209800" y="762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algn="ctr">
              <a:buNone/>
            </a:pPr>
            <a:r>
              <a:rPr lang="en-US" altLang="en-US" kern="0" dirty="0"/>
              <a:t>   </a:t>
            </a:r>
            <a:r>
              <a:rPr lang="uk-UA" altLang="en-US" sz="2200" b="1" kern="0" dirty="0"/>
              <a:t>Надзвичайна кредитна програма </a:t>
            </a:r>
          </a:p>
          <a:p>
            <a:pPr algn="ctr">
              <a:buNone/>
            </a:pPr>
            <a:r>
              <a:rPr lang="uk-UA" altLang="en-US" sz="2200" b="1" kern="0" dirty="0"/>
              <a:t>для відновлення України</a:t>
            </a:r>
            <a:endParaRPr lang="en-GB" altLang="en-US" sz="2200" b="1" dirty="0">
              <a:latin typeface="Arial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5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3"/>
          <p:cNvSpPr>
            <a:spLocks noGrp="1" noChangeArrowheads="1"/>
          </p:cNvSpPr>
          <p:nvPr>
            <p:ph type="title"/>
          </p:nvPr>
        </p:nvSpPr>
        <p:spPr>
          <a:xfrm>
            <a:off x="2566989" y="1"/>
            <a:ext cx="7058025" cy="525463"/>
          </a:xfrm>
        </p:spPr>
        <p:txBody>
          <a:bodyPr/>
          <a:lstStyle/>
          <a:p>
            <a:pPr algn="ctr" eaLnBrk="1" hangingPunct="1"/>
            <a:r>
              <a:rPr lang="en-GB" altLang="en-US" sz="2000" b="1" dirty="0"/>
              <a:t/>
            </a:r>
            <a:br>
              <a:rPr lang="en-GB" altLang="en-US" sz="2000" b="1" dirty="0"/>
            </a:br>
            <a:r>
              <a:rPr lang="en-GB" altLang="en-US" sz="2000" b="1" dirty="0"/>
              <a:t/>
            </a:r>
            <a:br>
              <a:rPr lang="en-GB" altLang="en-US" sz="2000" b="1" dirty="0"/>
            </a:br>
            <a:endParaRPr lang="en-US" altLang="en-US" dirty="0" smtClean="0">
              <a:solidFill>
                <a:schemeClr val="tx2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057400" y="1025526"/>
            <a:ext cx="8027988" cy="4918075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Clr>
                <a:schemeClr val="tx2"/>
              </a:buClr>
              <a:buNone/>
              <a:defRPr/>
            </a:pPr>
            <a:r>
              <a:rPr lang="uk-UA" sz="1800" b="1" kern="1200" dirty="0">
                <a:solidFill>
                  <a:schemeClr val="tx2"/>
                </a:solidFill>
              </a:rPr>
              <a:t>Завершення будівництва метрополітену у м. Дніпропетровську</a:t>
            </a:r>
            <a:endParaRPr lang="uk-UA" sz="1800" b="1" dirty="0">
              <a:solidFill>
                <a:schemeClr val="tx2"/>
              </a:solidFill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uk-UA" sz="1600" b="1" dirty="0"/>
              <a:t>Мета</a:t>
            </a:r>
            <a:r>
              <a:rPr lang="en-GB" sz="1600" b="1" dirty="0"/>
              <a:t>: </a:t>
            </a:r>
            <a:r>
              <a:rPr lang="uk-UA" sz="1600" dirty="0"/>
              <a:t>фінансування</a:t>
            </a:r>
            <a:r>
              <a:rPr lang="en-US" sz="1600" dirty="0"/>
              <a:t> </a:t>
            </a:r>
            <a:r>
              <a:rPr lang="uk-UA" sz="1600" dirty="0"/>
              <a:t>подовження існуючої лінії метро та будівництво 3-х нових станцій</a:t>
            </a:r>
            <a:endParaRPr lang="en-US" sz="16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600" b="1" dirty="0"/>
              <a:t>Позика </a:t>
            </a:r>
            <a:r>
              <a:rPr lang="en-GB" sz="1600" b="1" dirty="0"/>
              <a:t>152 </a:t>
            </a:r>
            <a:r>
              <a:rPr lang="uk-UA" sz="1600" b="1" dirty="0" err="1"/>
              <a:t>млн</a:t>
            </a:r>
            <a:r>
              <a:rPr lang="uk-UA" sz="1600" b="1" dirty="0"/>
              <a:t> євро</a:t>
            </a:r>
            <a:r>
              <a:rPr lang="en-GB" sz="1600" dirty="0"/>
              <a:t> </a:t>
            </a:r>
            <a:r>
              <a:rPr lang="uk-UA" sz="1600" dirty="0"/>
              <a:t>в рамках спільного фінансування з ЄБРР</a:t>
            </a:r>
            <a:r>
              <a:rPr lang="en-GB" sz="1600" dirty="0"/>
              <a:t>.</a:t>
            </a:r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600" b="1" dirty="0"/>
              <a:t>Технічна допомога ЦФТДСП </a:t>
            </a:r>
            <a:r>
              <a:rPr lang="en-GB" sz="1600" b="1" dirty="0"/>
              <a:t>200,000 </a:t>
            </a:r>
            <a:r>
              <a:rPr lang="uk-UA" sz="1600" b="1" dirty="0"/>
              <a:t>євро</a:t>
            </a:r>
            <a:r>
              <a:rPr lang="en-GB" sz="1600" dirty="0"/>
              <a:t>: </a:t>
            </a:r>
            <a:r>
              <a:rPr lang="uk-UA" sz="1600" dirty="0"/>
              <a:t>розвиток інтегрованого плану громадського транспорту, а також маркетингового плану</a:t>
            </a:r>
            <a:endParaRPr lang="en-GB" sz="16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endParaRPr lang="en-GB" sz="1600" dirty="0"/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uk-UA" sz="1800" b="1" dirty="0">
                <a:solidFill>
                  <a:srgbClr val="015CAB"/>
                </a:solidFill>
              </a:rPr>
              <a:t>Подовження існуючої лінії метро у м. Харкові </a:t>
            </a:r>
            <a:r>
              <a:rPr lang="en-US" sz="1800" b="1" dirty="0">
                <a:solidFill>
                  <a:srgbClr val="015CAB"/>
                </a:solidFill>
              </a:rPr>
              <a:t>(</a:t>
            </a:r>
            <a:r>
              <a:rPr lang="uk-UA" sz="1800" b="1" dirty="0">
                <a:solidFill>
                  <a:srgbClr val="015CAB"/>
                </a:solidFill>
              </a:rPr>
              <a:t>на стадії підготовки</a:t>
            </a:r>
            <a:r>
              <a:rPr lang="en-US" sz="1800" b="1" dirty="0">
                <a:solidFill>
                  <a:srgbClr val="015CAB"/>
                </a:solidFill>
              </a:rPr>
              <a:t>)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uk-UA" sz="1600" b="1" dirty="0"/>
              <a:t>Мета</a:t>
            </a:r>
            <a:r>
              <a:rPr lang="en-US" sz="1600" b="1" dirty="0"/>
              <a:t>: </a:t>
            </a:r>
            <a:r>
              <a:rPr lang="uk-UA" sz="1600" dirty="0"/>
              <a:t>подовження існуючої лінії метро</a:t>
            </a:r>
            <a:r>
              <a:rPr lang="en-US" sz="1600" dirty="0"/>
              <a:t>, </a:t>
            </a:r>
            <a:r>
              <a:rPr lang="uk-UA" sz="1600" dirty="0"/>
              <a:t>будівництво нового депо та придбання нового рухомого складу</a:t>
            </a:r>
            <a:endParaRPr lang="en-US" sz="1600" dirty="0"/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  <a:defRPr/>
            </a:pPr>
            <a:r>
              <a:rPr lang="uk-UA" sz="1600" b="1" dirty="0"/>
              <a:t>Потенційна кредитна підтримка близько </a:t>
            </a:r>
            <a:r>
              <a:rPr lang="en-US" sz="1600" b="1" dirty="0"/>
              <a:t>160 </a:t>
            </a:r>
            <a:r>
              <a:rPr lang="uk-UA" sz="1600" b="1" dirty="0" err="1"/>
              <a:t>млн</a:t>
            </a:r>
            <a:r>
              <a:rPr lang="en-US" sz="1600" b="1" dirty="0"/>
              <a:t> </a:t>
            </a:r>
            <a:r>
              <a:rPr lang="uk-UA" sz="1600" b="1" dirty="0"/>
              <a:t>євро</a:t>
            </a:r>
            <a:r>
              <a:rPr lang="en-US" sz="1600" b="1" dirty="0"/>
              <a:t> </a:t>
            </a:r>
            <a:r>
              <a:rPr lang="uk-UA" sz="1600" dirty="0"/>
              <a:t>в рамках спільного фінансування з ЄБРР</a:t>
            </a:r>
            <a:r>
              <a:rPr lang="en-US" sz="1600" dirty="0"/>
              <a:t>. </a:t>
            </a:r>
            <a:endParaRPr lang="en-GB" sz="1600" dirty="0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9296400" y="6524626"/>
            <a:ext cx="990600" cy="333375"/>
          </a:xfrm>
          <a:prstGeom prst="rect">
            <a:avLst/>
          </a:prstGeom>
        </p:spPr>
        <p:txBody>
          <a:bodyPr/>
          <a:lstStyle/>
          <a:p>
            <a:pPr algn="r"/>
            <a:fld id="{6F23CA38-64F4-4334-8548-DE7F9237BAB0}" type="slidenum">
              <a:rPr lang="en-US" altLang="en-US">
                <a:latin typeface="Arial" pitchFamily="34" charset="0"/>
                <a:cs typeface="Times New Roman" pitchFamily="18" charset="0"/>
              </a:rPr>
              <a:pPr algn="r"/>
              <a:t>12</a:t>
            </a:fld>
            <a:endParaRPr lang="en-US" altLang="en-US" dirty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362200" y="333376"/>
            <a:ext cx="675888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>
              <a:buNone/>
            </a:pPr>
            <a:r>
              <a:rPr lang="uk-UA" altLang="en-US" sz="2200" b="1" dirty="0">
                <a:latin typeface="Arial" charset="0"/>
                <a:ea typeface="+mn-ea"/>
                <a:cs typeface="Times New Roman" pitchFamily="18" charset="0"/>
              </a:rPr>
              <a:t>Муніципальна інфраструктура</a:t>
            </a:r>
            <a:r>
              <a:rPr lang="fr-BE" altLang="en-US" sz="2200" b="1" dirty="0">
                <a:latin typeface="Arial" charset="0"/>
                <a:ea typeface="+mn-ea"/>
                <a:cs typeface="Times New Roman" pitchFamily="18" charset="0"/>
              </a:rPr>
              <a:t> – </a:t>
            </a:r>
            <a:r>
              <a:rPr lang="uk-UA" altLang="en-US" sz="2200" b="1" dirty="0">
                <a:latin typeface="Arial" charset="0"/>
                <a:ea typeface="+mn-ea"/>
                <a:cs typeface="Times New Roman" pitchFamily="18" charset="0"/>
              </a:rPr>
              <a:t>Міський транспорт</a:t>
            </a:r>
            <a:endParaRPr lang="en-GB" altLang="en-US" sz="2200" b="1" dirty="0">
              <a:latin typeface="Arial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682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4" y="152401"/>
            <a:ext cx="8135937" cy="457200"/>
          </a:xfrm>
        </p:spPr>
        <p:txBody>
          <a:bodyPr/>
          <a:lstStyle/>
          <a:p>
            <a:r>
              <a:rPr lang="uk-UA" altLang="en-US" b="1" dirty="0" smtClean="0">
                <a:latin typeface="Arial" charset="0"/>
                <a:cs typeface="Times New Roman" pitchFamily="18" charset="0"/>
              </a:rPr>
              <a:t>Муніципальна інфраструктура</a:t>
            </a:r>
            <a:r>
              <a:rPr lang="fr-BE" altLang="en-US" b="1" dirty="0" smtClean="0">
                <a:latin typeface="Arial" charset="0"/>
                <a:cs typeface="Times New Roman" pitchFamily="18" charset="0"/>
              </a:rPr>
              <a:t> </a:t>
            </a:r>
            <a:r>
              <a:rPr lang="fr-BE" altLang="en-US" b="1" dirty="0">
                <a:latin typeface="Arial" charset="0"/>
                <a:cs typeface="Times New Roman" pitchFamily="18" charset="0"/>
              </a:rPr>
              <a:t>– </a:t>
            </a:r>
            <a:r>
              <a:rPr lang="uk-UA" altLang="en-US" b="1" dirty="0" smtClean="0">
                <a:latin typeface="Arial" charset="0"/>
                <a:cs typeface="Times New Roman" pitchFamily="18" charset="0"/>
              </a:rPr>
              <a:t>Міський транспорт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1" y="457201"/>
            <a:ext cx="8440737" cy="5284787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uk-UA" sz="1800" b="1" dirty="0">
                <a:solidFill>
                  <a:srgbClr val="015CAB"/>
                </a:solidFill>
              </a:rPr>
              <a:t>Міський громадський транспорт в Україні</a:t>
            </a:r>
            <a:endParaRPr lang="en-US" sz="1800" b="1" dirty="0">
              <a:solidFill>
                <a:srgbClr val="015CAB"/>
              </a:solidFill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uk-UA" sz="1800" b="1" dirty="0"/>
              <a:t>     Мета</a:t>
            </a:r>
            <a:r>
              <a:rPr lang="en-US" sz="1800" b="1" dirty="0"/>
              <a:t>: </a:t>
            </a:r>
            <a:r>
              <a:rPr lang="uk-UA" sz="1800" dirty="0"/>
              <a:t>програма модернізації до 20 середніх міст України</a:t>
            </a:r>
            <a:r>
              <a:rPr lang="en-GB" sz="1800" dirty="0"/>
              <a:t>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sz="1800" b="1" dirty="0"/>
              <a:t>Потенційна позика </a:t>
            </a:r>
            <a:r>
              <a:rPr lang="en-US" sz="1800" b="1" dirty="0"/>
              <a:t>200 </a:t>
            </a:r>
            <a:r>
              <a:rPr lang="uk-UA" sz="1800" b="1" dirty="0" err="1"/>
              <a:t>млн</a:t>
            </a:r>
            <a:r>
              <a:rPr lang="uk-UA" sz="1800" b="1" dirty="0"/>
              <a:t> євро</a:t>
            </a:r>
            <a:r>
              <a:rPr lang="en-US" sz="1800" b="1" dirty="0"/>
              <a:t> </a:t>
            </a:r>
            <a:r>
              <a:rPr lang="uk-UA" sz="1800" dirty="0"/>
              <a:t>в рамках спільного фінансування з іншими МФО</a:t>
            </a:r>
            <a:endParaRPr lang="en-US" sz="1800" dirty="0"/>
          </a:p>
          <a:p>
            <a:pPr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sz="1800" b="1" dirty="0"/>
              <a:t>Технічна допомога та інвестиційні гранти спрямовані на </a:t>
            </a:r>
            <a:r>
              <a:rPr lang="en-GB" sz="1800" dirty="0"/>
              <a:t>– </a:t>
            </a:r>
            <a:r>
              <a:rPr lang="uk-UA" sz="1800" u="sng" dirty="0"/>
              <a:t>основні потреби </a:t>
            </a:r>
            <a:r>
              <a:rPr lang="uk-UA" sz="1800" dirty="0"/>
              <a:t>щодо</a:t>
            </a:r>
            <a:r>
              <a:rPr lang="en-GB" sz="1800" dirty="0"/>
              <a:t> </a:t>
            </a:r>
            <a:r>
              <a:rPr lang="uk-UA" sz="1800" dirty="0"/>
              <a:t>підготовки та реалізації програми</a:t>
            </a:r>
            <a:r>
              <a:rPr lang="en-GB" sz="1800" dirty="0"/>
              <a:t> (</a:t>
            </a:r>
            <a:r>
              <a:rPr lang="uk-UA" sz="1800" dirty="0"/>
              <a:t>для деяких міст очікується підтримка Фонду сприяння розвитку муніципальних проектів</a:t>
            </a:r>
            <a:r>
              <a:rPr lang="en-GB" sz="1800" dirty="0"/>
              <a:t>)</a:t>
            </a:r>
            <a:endParaRPr lang="en-US" sz="1800" dirty="0"/>
          </a:p>
          <a:p>
            <a:pPr marL="0" indent="0" algn="ctr">
              <a:lnSpc>
                <a:spcPct val="130000"/>
              </a:lnSpc>
              <a:buNone/>
              <a:defRPr/>
            </a:pPr>
            <a:r>
              <a:rPr lang="uk-UA" sz="1800" b="1" dirty="0">
                <a:solidFill>
                  <a:srgbClr val="015CAB"/>
                </a:solidFill>
              </a:rPr>
              <a:t>Безпека міського дорожнього руху в Україні</a:t>
            </a:r>
            <a:endParaRPr lang="en-US" sz="1800" b="1" dirty="0">
              <a:solidFill>
                <a:srgbClr val="015CAB"/>
              </a:solidFill>
            </a:endParaRP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uk-UA" sz="1800" b="1" dirty="0"/>
              <a:t>Мета</a:t>
            </a:r>
            <a:r>
              <a:rPr lang="en-US" sz="1800" b="1" dirty="0"/>
              <a:t>: </a:t>
            </a:r>
            <a:r>
              <a:rPr lang="uk-UA" sz="1800" dirty="0"/>
              <a:t>фінансування інвестицій в інфраструктуру, пов</a:t>
            </a:r>
            <a:r>
              <a:rPr lang="en-US" sz="1800" dirty="0"/>
              <a:t>’</a:t>
            </a:r>
            <a:r>
              <a:rPr lang="uk-UA" sz="1800" dirty="0"/>
              <a:t>язану із</a:t>
            </a:r>
            <a:r>
              <a:rPr lang="en-US" sz="1800" dirty="0"/>
              <a:t> </a:t>
            </a:r>
            <a:r>
              <a:rPr lang="uk-UA" sz="1800" dirty="0"/>
              <a:t>безпекою міського дорожнього руху у</a:t>
            </a:r>
            <a:r>
              <a:rPr lang="en-US" sz="1800" dirty="0"/>
              <a:t> 5 </a:t>
            </a:r>
            <a:r>
              <a:rPr lang="uk-UA" sz="1800" dirty="0"/>
              <a:t>містах</a:t>
            </a:r>
            <a:r>
              <a:rPr lang="en-US" sz="1800" dirty="0"/>
              <a:t> </a:t>
            </a:r>
            <a:r>
              <a:rPr lang="uk-UA" sz="1800" dirty="0"/>
              <a:t>України </a:t>
            </a:r>
            <a:r>
              <a:rPr lang="en-US" sz="1800" dirty="0"/>
              <a:t>(</a:t>
            </a:r>
            <a:r>
              <a:rPr lang="uk-UA" sz="1800" dirty="0"/>
              <a:t>Київ</a:t>
            </a:r>
            <a:r>
              <a:rPr lang="en-US" sz="1800" dirty="0"/>
              <a:t>, O</a:t>
            </a:r>
            <a:r>
              <a:rPr lang="uk-UA" sz="1800" dirty="0" err="1"/>
              <a:t>деса</a:t>
            </a:r>
            <a:r>
              <a:rPr lang="en-US" sz="1800" dirty="0"/>
              <a:t>, </a:t>
            </a:r>
            <a:r>
              <a:rPr lang="uk-UA" sz="1800" dirty="0"/>
              <a:t>Львів</a:t>
            </a:r>
            <a:r>
              <a:rPr lang="en-US" sz="1800" dirty="0"/>
              <a:t>, </a:t>
            </a:r>
            <a:r>
              <a:rPr lang="uk-UA" sz="1800" dirty="0"/>
              <a:t>Дніпро та Харків</a:t>
            </a:r>
            <a:r>
              <a:rPr lang="en-US" sz="1800" dirty="0"/>
              <a:t>) </a:t>
            </a:r>
            <a:endParaRPr lang="uk-UA" sz="1800" dirty="0"/>
          </a:p>
          <a:p>
            <a:pPr algn="just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sz="1800" b="1" dirty="0"/>
              <a:t>Потенційна позика</a:t>
            </a:r>
            <a:r>
              <a:rPr lang="en-US" sz="1800" b="1" dirty="0"/>
              <a:t> 75 </a:t>
            </a:r>
            <a:r>
              <a:rPr lang="uk-UA" sz="1800" b="1" dirty="0" err="1"/>
              <a:t>млн</a:t>
            </a:r>
            <a:r>
              <a:rPr lang="uk-UA" sz="1800" b="1" dirty="0"/>
              <a:t> євро </a:t>
            </a:r>
            <a:r>
              <a:rPr lang="uk-UA" sz="1800" dirty="0"/>
              <a:t>в рамках спільного фінансування з місцевих</a:t>
            </a:r>
            <a:r>
              <a:rPr lang="en-US" sz="1800" dirty="0"/>
              <a:t> </a:t>
            </a:r>
            <a:r>
              <a:rPr lang="uk-UA" sz="1800" dirty="0"/>
              <a:t>бюджетів та</a:t>
            </a:r>
            <a:r>
              <a:rPr lang="en-US" sz="1800" dirty="0"/>
              <a:t> </a:t>
            </a:r>
            <a:r>
              <a:rPr lang="uk-UA" sz="1800" dirty="0"/>
              <a:t>інших МФО</a:t>
            </a:r>
            <a:endParaRPr lang="en-US" sz="1800" dirty="0"/>
          </a:p>
          <a:p>
            <a:pPr algn="just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uk-UA" sz="1800" b="1" dirty="0"/>
              <a:t>Технічна допомога та інвестиційні гранти спрямовані на </a:t>
            </a:r>
            <a:r>
              <a:rPr lang="en-GB" sz="1800" dirty="0"/>
              <a:t>– </a:t>
            </a:r>
            <a:r>
              <a:rPr lang="uk-UA" sz="1800" u="sng" dirty="0"/>
              <a:t>основні потреби</a:t>
            </a:r>
            <a:r>
              <a:rPr lang="en-GB" sz="1800" u="sng" dirty="0"/>
              <a:t> </a:t>
            </a:r>
            <a:r>
              <a:rPr lang="uk-UA" sz="1800" dirty="0"/>
              <a:t>щодо підготовки та реалізації програми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F413E-6875-43FE-A264-11BB86E2B0E5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611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ED3308D-6CC9-4DDE-9FD5-421EC8423621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7475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Технічна допомога є ключовою</a:t>
            </a:r>
            <a:endParaRPr lang="en-GB" altLang="en-US" dirty="0" smtClean="0"/>
          </a:p>
        </p:txBody>
      </p:sp>
      <p:sp>
        <p:nvSpPr>
          <p:cNvPr id="14" name="Rectangle 13"/>
          <p:cNvSpPr>
            <a:spLocks/>
          </p:cNvSpPr>
          <p:nvPr/>
        </p:nvSpPr>
        <p:spPr bwMode="gray">
          <a:xfrm>
            <a:off x="1892307" y="1083892"/>
            <a:ext cx="4037014" cy="349250"/>
          </a:xfrm>
          <a:prstGeom prst="rect">
            <a:avLst/>
          </a:prstGeom>
          <a:solidFill>
            <a:srgbClr val="009ED6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124">
              <a:defRPr/>
            </a:pPr>
            <a:r>
              <a:rPr lang="uk-UA" sz="1400" b="1" kern="0" dirty="0">
                <a:solidFill>
                  <a:srgbClr val="FFFFFF"/>
                </a:solidFill>
                <a:latin typeface="Calibri"/>
              </a:rPr>
              <a:t>Інвестиційний інструмент сусідства</a:t>
            </a:r>
            <a:endParaRPr lang="en-US" sz="1400" b="1" kern="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gray">
          <a:xfrm>
            <a:off x="1906588" y="3886200"/>
            <a:ext cx="4037013" cy="256672"/>
          </a:xfrm>
          <a:prstGeom prst="rect">
            <a:avLst/>
          </a:prstGeom>
          <a:solidFill>
            <a:srgbClr val="009ED6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124">
              <a:defRPr/>
            </a:pPr>
            <a:r>
              <a:rPr lang="ru-RU" sz="1400" b="1" kern="0" dirty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1400" b="1" kern="0" dirty="0" err="1">
                <a:solidFill>
                  <a:srgbClr val="FFFFFF"/>
                </a:solidFill>
                <a:latin typeface="Calibri"/>
              </a:rPr>
              <a:t>Програма</a:t>
            </a:r>
            <a:r>
              <a:rPr lang="ru-RU" sz="1400" b="1" kern="0" dirty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1400" b="1" kern="0" dirty="0" err="1">
                <a:solidFill>
                  <a:srgbClr val="FFFFFF"/>
                </a:solidFill>
                <a:latin typeface="Calibri"/>
              </a:rPr>
              <a:t>розвитку</a:t>
            </a:r>
            <a:r>
              <a:rPr lang="ru-RU" sz="1400" b="1" kern="0" dirty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1400" b="1" kern="0" dirty="0" err="1">
                <a:solidFill>
                  <a:srgbClr val="FFFFFF"/>
                </a:solidFill>
                <a:latin typeface="Calibri"/>
              </a:rPr>
              <a:t>муніціпальної</a:t>
            </a:r>
            <a:r>
              <a:rPr lang="ru-RU" sz="1400" b="1" kern="0" dirty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1400" b="1" kern="0" dirty="0" err="1">
                <a:solidFill>
                  <a:srgbClr val="FFFFFF"/>
                </a:solidFill>
                <a:latin typeface="Calibri"/>
              </a:rPr>
              <a:t>інфраструктури</a:t>
            </a:r>
            <a:endParaRPr lang="en-US" sz="1400" b="1" kern="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892307" y="1464892"/>
            <a:ext cx="4037014" cy="1964109"/>
          </a:xfrm>
          <a:prstGeom prst="rect">
            <a:avLst/>
          </a:prstGeom>
          <a:solidFill>
            <a:sysClr val="window" lastClr="FFFFFF">
              <a:alpha val="50000"/>
            </a:sysClr>
          </a:solidFill>
          <a:ln w="12700" cap="flat" cmpd="sng" algn="ctr">
            <a:solidFill>
              <a:srgbClr val="00AAE9"/>
            </a:solidFill>
            <a:prstDash val="solid"/>
          </a:ln>
          <a:effectLst/>
        </p:spPr>
        <p:txBody>
          <a:bodyPr lIns="36000" tIns="36000" rIns="36000" bIns="36000" anchor="ctr"/>
          <a:lstStyle/>
          <a:p>
            <a:pPr marL="321750" lvl="2" indent="-285750" algn="just"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endParaRPr lang="en-US" sz="1100" kern="0" dirty="0">
              <a:solidFill>
                <a:prstClr val="black"/>
              </a:solidFill>
              <a:latin typeface="Calibri"/>
            </a:endParaRPr>
          </a:p>
          <a:p>
            <a:pPr marL="321750" lvl="2" indent="-285750" algn="just">
              <a:spcBef>
                <a:spcPts val="5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endParaRPr lang="en-US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en-US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r>
              <a:rPr lang="uk-UA" sz="1100" kern="0" dirty="0">
                <a:solidFill>
                  <a:prstClr val="black"/>
                </a:solidFill>
                <a:latin typeface="Calibri"/>
              </a:rPr>
              <a:t>Гранти технічної допомоги використовуються для поліпшення реалізації проектів, що фінансуються, тим самим підвищуючи узгодженість політики між рішеннями ЄІБ по проектам,  галузевими та загальними економічними реформами в країні і завданнями загальної Європейської політики сусідства</a:t>
            </a:r>
            <a:endParaRPr lang="en-US" sz="11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906587" y="4177691"/>
            <a:ext cx="4022734" cy="2223109"/>
          </a:xfrm>
          <a:prstGeom prst="rect">
            <a:avLst/>
          </a:prstGeom>
          <a:solidFill>
            <a:sysClr val="window" lastClr="FFFFFF">
              <a:alpha val="50000"/>
            </a:sysClr>
          </a:solidFill>
          <a:ln w="12700" cap="flat" cmpd="sng" algn="ctr">
            <a:solidFill>
              <a:srgbClr val="00AAE9"/>
            </a:solidFill>
            <a:prstDash val="solid"/>
          </a:ln>
          <a:effectLst/>
        </p:spPr>
        <p:txBody>
          <a:bodyPr lIns="36000" tIns="36000" rIns="36000" bIns="36000" anchor="ctr"/>
          <a:lstStyle/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r>
              <a:rPr lang="uk-UA" sz="1100" kern="0" dirty="0">
                <a:solidFill>
                  <a:prstClr val="black"/>
                </a:solidFill>
                <a:latin typeface="Calibri"/>
              </a:rPr>
              <a:t>ПРМІ на суму 20 млн євро фінансується </a:t>
            </a:r>
            <a:r>
              <a:rPr lang="en-US" sz="1100" kern="0" dirty="0">
                <a:solidFill>
                  <a:prstClr val="black"/>
                </a:solidFill>
                <a:latin typeface="Calibri"/>
              </a:rPr>
              <a:t>NIF</a:t>
            </a:r>
            <a:r>
              <a:rPr lang="uk-UA" sz="1100" kern="0" dirty="0">
                <a:solidFill>
                  <a:prstClr val="black"/>
                </a:solidFill>
                <a:latin typeface="Calibri"/>
              </a:rPr>
              <a:t> і управляється ЄІБ та має на меті надання технічної допомоги в країнах Східного партнерства для підтримки інвестиційних проектів у всіх міських секторах, таких як централізоване теплопостачання, міський транспорт, вуличне освітлення та використання відновлюваних джерел енергії, а також проектів, пов'язаних з системою водопостачання і каналізації та утилізації твердих відходів.</a:t>
            </a:r>
            <a:endParaRPr lang="en-US" sz="1100" kern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889" y="1516169"/>
            <a:ext cx="1465851" cy="100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C:\Users\andgulad\Desktop\Designs for DCFTA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889" y="4234444"/>
            <a:ext cx="1464709" cy="100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 bwMode="auto">
          <a:xfrm>
            <a:off x="6326187" y="4177691"/>
            <a:ext cx="4037013" cy="2223109"/>
          </a:xfrm>
          <a:prstGeom prst="rect">
            <a:avLst/>
          </a:prstGeom>
          <a:solidFill>
            <a:sysClr val="window" lastClr="FFFFFF">
              <a:alpha val="50000"/>
            </a:sysClr>
          </a:solidFill>
          <a:ln w="12700" cap="flat" cmpd="sng" algn="ctr">
            <a:solidFill>
              <a:srgbClr val="00AAE9"/>
            </a:solidFill>
            <a:prstDash val="solid"/>
          </a:ln>
          <a:effectLst/>
        </p:spPr>
        <p:txBody>
          <a:bodyPr lIns="36000" tIns="36000" rIns="36000" bIns="36000" anchor="ctr"/>
          <a:lstStyle/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endParaRPr lang="uk-UA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500"/>
              </a:spcBef>
              <a:spcAft>
                <a:spcPts val="300"/>
              </a:spcAft>
              <a:defRPr/>
            </a:pPr>
            <a:r>
              <a:rPr lang="uk-UA" sz="1050" kern="0" dirty="0">
                <a:solidFill>
                  <a:prstClr val="black"/>
                </a:solidFill>
                <a:latin typeface="Calibri"/>
              </a:rPr>
              <a:t>За підтримки </a:t>
            </a:r>
            <a:r>
              <a:rPr lang="en-US" sz="1050" kern="0" dirty="0">
                <a:solidFill>
                  <a:prstClr val="black"/>
                </a:solidFill>
                <a:latin typeface="Calibri"/>
              </a:rPr>
              <a:t>DFID </a:t>
            </a:r>
            <a:r>
              <a:rPr lang="uk-UA" sz="1050" kern="0" dirty="0">
                <a:solidFill>
                  <a:prstClr val="black"/>
                </a:solidFill>
                <a:latin typeface="Calibri"/>
              </a:rPr>
              <a:t>та інших донорів, які надають технічну допомогу партнерськими фінансовими посередниками (в тому числі </a:t>
            </a:r>
            <a:r>
              <a:rPr lang="uk-UA" sz="1050" kern="0" dirty="0" err="1">
                <a:solidFill>
                  <a:prstClr val="black"/>
                </a:solidFill>
                <a:latin typeface="Calibri"/>
              </a:rPr>
              <a:t>мікрофінансовим</a:t>
            </a:r>
            <a:r>
              <a:rPr lang="uk-UA" sz="1050" kern="0" dirty="0">
                <a:solidFill>
                  <a:prstClr val="black"/>
                </a:solidFill>
                <a:latin typeface="Calibri"/>
              </a:rPr>
              <a:t> установам) через інституційний розвиток та розбудову потенціалу та консультативних послуг для малого та середнього бізнесу на регіональному та місцевому рівні шляхом сприяння розвитку сільських районів з особливим акцентом на розвитку виробничо-збутового ланцюга у </a:t>
            </a:r>
            <a:r>
              <a:rPr lang="uk-UA" sz="1050" kern="0" dirty="0" err="1">
                <a:solidFill>
                  <a:prstClr val="black"/>
                </a:solidFill>
                <a:latin typeface="Calibri"/>
              </a:rPr>
              <a:t>агропромисловості</a:t>
            </a:r>
            <a:r>
              <a:rPr lang="uk-UA" sz="1050" kern="0" dirty="0">
                <a:solidFill>
                  <a:prstClr val="black"/>
                </a:solidFill>
                <a:latin typeface="Calibri"/>
              </a:rPr>
              <a:t>.</a:t>
            </a:r>
            <a:endParaRPr lang="en-US" sz="1050" kern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7802" y="4234444"/>
            <a:ext cx="1465852" cy="100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>
            <a:spLocks/>
          </p:cNvSpPr>
          <p:nvPr/>
        </p:nvSpPr>
        <p:spPr bwMode="gray">
          <a:xfrm>
            <a:off x="6311907" y="1083892"/>
            <a:ext cx="4037014" cy="356077"/>
          </a:xfrm>
          <a:prstGeom prst="rect">
            <a:avLst/>
          </a:prstGeom>
          <a:solidFill>
            <a:srgbClr val="009ED6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124">
              <a:defRPr/>
            </a:pPr>
            <a:r>
              <a:rPr lang="uk-UA" sz="1400" b="1" kern="0" dirty="0">
                <a:solidFill>
                  <a:srgbClr val="FFFFFF"/>
                </a:solidFill>
                <a:latin typeface="Calibri"/>
              </a:rPr>
              <a:t>Технічна допомога з трастового фонду Східного партнерства</a:t>
            </a:r>
            <a:endParaRPr lang="en-US" sz="1400" b="1" kern="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Rectangle 24"/>
          <p:cNvSpPr>
            <a:spLocks/>
          </p:cNvSpPr>
          <p:nvPr/>
        </p:nvSpPr>
        <p:spPr bwMode="gray">
          <a:xfrm>
            <a:off x="6326188" y="3886200"/>
            <a:ext cx="4037013" cy="256672"/>
          </a:xfrm>
          <a:prstGeom prst="rect">
            <a:avLst/>
          </a:prstGeom>
          <a:solidFill>
            <a:srgbClr val="009ED6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124">
              <a:defRPr/>
            </a:pPr>
            <a:r>
              <a:rPr lang="uk-UA" sz="1400" b="1" kern="0" dirty="0">
                <a:solidFill>
                  <a:srgbClr val="FFFFFF"/>
                </a:solidFill>
                <a:latin typeface="Calibri"/>
              </a:rPr>
              <a:t>Ланцюги доданої вартості у агробізнесі</a:t>
            </a:r>
            <a:endParaRPr lang="en-US" sz="1400" b="1" kern="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6311907" y="1464892"/>
            <a:ext cx="4037014" cy="1964109"/>
          </a:xfrm>
          <a:prstGeom prst="rect">
            <a:avLst/>
          </a:prstGeom>
          <a:solidFill>
            <a:sysClr val="window" lastClr="FFFFFF">
              <a:alpha val="50000"/>
            </a:sysClr>
          </a:solidFill>
          <a:ln w="12700" cap="flat" cmpd="sng" algn="ctr">
            <a:solidFill>
              <a:srgbClr val="00AAE9"/>
            </a:solidFill>
            <a:prstDash val="solid"/>
          </a:ln>
          <a:effectLst/>
        </p:spPr>
        <p:txBody>
          <a:bodyPr lIns="36000" tIns="36000" rIns="36000" bIns="36000" anchor="ctr"/>
          <a:lstStyle/>
          <a:p>
            <a:pPr marL="207450" lvl="2" indent="-171450" algn="just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endParaRPr lang="en-US" sz="1100" kern="0" dirty="0">
              <a:solidFill>
                <a:prstClr val="black"/>
              </a:solidFill>
              <a:latin typeface="Calibri"/>
            </a:endParaRPr>
          </a:p>
          <a:p>
            <a:pPr marL="207450" lvl="2" indent="-171450" algn="just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endParaRPr lang="en-US" sz="11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Aft>
                <a:spcPts val="300"/>
              </a:spcAft>
              <a:defRPr/>
            </a:pPr>
            <a:endParaRPr lang="en-US" sz="14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Aft>
                <a:spcPts val="300"/>
              </a:spcAft>
              <a:defRPr/>
            </a:pPr>
            <a:endParaRPr lang="en-US" sz="1200" kern="0" dirty="0">
              <a:solidFill>
                <a:prstClr val="black"/>
              </a:solidFill>
              <a:latin typeface="Calibri"/>
            </a:endParaRPr>
          </a:p>
          <a:p>
            <a:pPr marL="36000" lvl="2" algn="just">
              <a:spcBef>
                <a:spcPts val="1200"/>
              </a:spcBef>
              <a:defRPr/>
            </a:pP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Tехнічна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допомога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на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загальну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суму 10 млн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євро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в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Україні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для:</a:t>
            </a:r>
          </a:p>
          <a:p>
            <a:pPr marL="36000" lvl="2" algn="just">
              <a:defRPr/>
            </a:pPr>
            <a:r>
              <a:rPr lang="ru-RU" sz="1100" kern="0" dirty="0">
                <a:solidFill>
                  <a:prstClr val="black"/>
                </a:solidFill>
                <a:latin typeface="Calibri"/>
              </a:rPr>
              <a:t>-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Енергоаудиту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в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українських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університетах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,</a:t>
            </a:r>
          </a:p>
          <a:p>
            <a:pPr marL="36000" lvl="2" algn="just">
              <a:defRPr/>
            </a:pPr>
            <a:r>
              <a:rPr lang="ru-RU" sz="1100" kern="0" dirty="0">
                <a:solidFill>
                  <a:prstClr val="black"/>
                </a:solidFill>
                <a:latin typeface="Calibri"/>
              </a:rPr>
              <a:t>-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Модернізації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і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підвищення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безпеки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на дорогах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України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,</a:t>
            </a:r>
          </a:p>
          <a:p>
            <a:pPr marL="36000" lvl="2" algn="just">
              <a:defRPr/>
            </a:pPr>
            <a:r>
              <a:rPr lang="ru-RU" sz="1100" kern="0" dirty="0">
                <a:solidFill>
                  <a:prstClr val="black"/>
                </a:solidFill>
                <a:latin typeface="Calibri"/>
              </a:rPr>
              <a:t>-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Моніторинг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в рамках</a:t>
            </a:r>
            <a:r>
              <a:rPr lang="en-US" sz="11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Надзвичайн</a:t>
            </a:r>
            <a:r>
              <a:rPr lang="uk-UA" sz="1100" kern="0" dirty="0" err="1">
                <a:solidFill>
                  <a:prstClr val="black"/>
                </a:solidFill>
                <a:latin typeface="Calibri"/>
              </a:rPr>
              <a:t>ої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кредитної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програми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для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відновлення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kern="0" dirty="0" err="1">
                <a:solidFill>
                  <a:prstClr val="black"/>
                </a:solidFill>
                <a:latin typeface="Calibri"/>
              </a:rPr>
              <a:t>України</a:t>
            </a:r>
            <a:r>
              <a:rPr lang="ru-RU" sz="1100" kern="0" dirty="0">
                <a:solidFill>
                  <a:prstClr val="black"/>
                </a:solidFill>
                <a:latin typeface="Calibri"/>
              </a:rPr>
              <a:t>.</a:t>
            </a:r>
            <a:endParaRPr lang="en-US" sz="1100" kern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"/>
          <a:stretch/>
        </p:blipFill>
        <p:spPr bwMode="auto">
          <a:xfrm>
            <a:off x="7597803" y="1516169"/>
            <a:ext cx="1465851" cy="100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Striped Right Arrow 17"/>
          <p:cNvSpPr/>
          <p:nvPr/>
        </p:nvSpPr>
        <p:spPr bwMode="auto">
          <a:xfrm rot="5400000" flipV="1">
            <a:off x="8179800" y="3531600"/>
            <a:ext cx="304800" cy="252000"/>
          </a:xfrm>
          <a:prstGeom prst="stripedRightArrow">
            <a:avLst/>
          </a:prstGeom>
          <a:solidFill>
            <a:srgbClr val="929699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25400"/>
            <a:bevelB w="25400"/>
          </a:sp3d>
        </p:spPr>
        <p:txBody>
          <a:bodyPr vert="vert270" anchor="ctr"/>
          <a:lstStyle/>
          <a:p>
            <a:pPr algn="ctr">
              <a:defRPr/>
            </a:pPr>
            <a:endParaRPr lang="en-US" sz="1100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Striped Right Arrow 19"/>
          <p:cNvSpPr/>
          <p:nvPr/>
        </p:nvSpPr>
        <p:spPr bwMode="auto">
          <a:xfrm rot="5400000" flipV="1">
            <a:off x="3769372" y="3531600"/>
            <a:ext cx="304800" cy="252000"/>
          </a:xfrm>
          <a:prstGeom prst="stripedRightArrow">
            <a:avLst/>
          </a:prstGeom>
          <a:solidFill>
            <a:srgbClr val="929699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25400"/>
            <a:bevelB w="25400"/>
          </a:sp3d>
        </p:spPr>
        <p:txBody>
          <a:bodyPr vert="vert270" anchor="ctr"/>
          <a:lstStyle/>
          <a:p>
            <a:pPr algn="ctr">
              <a:defRPr/>
            </a:pPr>
            <a:endParaRPr lang="en-US" sz="1100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Striped Right Arrow 21"/>
          <p:cNvSpPr/>
          <p:nvPr/>
        </p:nvSpPr>
        <p:spPr bwMode="auto">
          <a:xfrm rot="2884456" flipV="1">
            <a:off x="5969915" y="3520714"/>
            <a:ext cx="304800" cy="252000"/>
          </a:xfrm>
          <a:prstGeom prst="stripedRightArrow">
            <a:avLst/>
          </a:prstGeom>
          <a:solidFill>
            <a:srgbClr val="929699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25400"/>
            <a:bevelB w="25400"/>
          </a:sp3d>
        </p:spPr>
        <p:txBody>
          <a:bodyPr vert="vert270" anchor="ctr"/>
          <a:lstStyle/>
          <a:p>
            <a:pPr algn="ctr">
              <a:defRPr/>
            </a:pPr>
            <a:endParaRPr lang="en-US" sz="1100" kern="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488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Розвиток приватного сектору</a:t>
            </a:r>
            <a:endParaRPr lang="en-GB" altLang="en-US" dirty="0" smtClean="0"/>
          </a:p>
        </p:txBody>
      </p:sp>
      <p:grpSp>
        <p:nvGrpSpPr>
          <p:cNvPr id="76804" name="Group 1"/>
          <p:cNvGrpSpPr>
            <a:grpSpLocks/>
          </p:cNvGrpSpPr>
          <p:nvPr/>
        </p:nvGrpSpPr>
        <p:grpSpPr bwMode="auto">
          <a:xfrm>
            <a:off x="2688400" y="1584328"/>
            <a:ext cx="6489070" cy="4567258"/>
            <a:chOff x="1546855" y="1511300"/>
            <a:chExt cx="5666268" cy="4567393"/>
          </a:xfrm>
        </p:grpSpPr>
        <p:sp>
          <p:nvSpPr>
            <p:cNvPr id="20" name="Rectangle 19"/>
            <p:cNvSpPr>
              <a:spLocks/>
            </p:cNvSpPr>
            <p:nvPr/>
          </p:nvSpPr>
          <p:spPr bwMode="gray">
            <a:xfrm>
              <a:off x="1642090" y="1511300"/>
              <a:ext cx="2376193" cy="2071748"/>
            </a:xfrm>
            <a:prstGeom prst="rect">
              <a:avLst/>
            </a:prstGeom>
            <a:solidFill>
              <a:srgbClr val="00AAE9"/>
            </a:solidFill>
            <a:ln>
              <a:solidFill>
                <a:srgbClr val="009ED6"/>
              </a:solidFill>
            </a:ln>
          </p:spPr>
          <p:txBody>
            <a:bodyPr lIns="91413" tIns="45706" rIns="91413" bIns="45706" anchor="ctr"/>
            <a:lstStyle/>
            <a:p>
              <a:pPr algn="ctr" defTabSz="913091">
                <a:spcBef>
                  <a:spcPts val="250"/>
                </a:spcBef>
                <a:buSzPct val="100000"/>
                <a:defRPr/>
              </a:pPr>
              <a:endParaRPr lang="en-US" sz="1200" b="1" kern="0" dirty="0">
                <a:solidFill>
                  <a:prstClr val="white"/>
                </a:solidFill>
                <a:latin typeface="Calibri"/>
                <a:cs typeface="Calibri" pitchFamily="34" charset="0"/>
              </a:endParaRPr>
            </a:p>
          </p:txBody>
        </p:sp>
        <p:sp>
          <p:nvSpPr>
            <p:cNvPr id="21" name="Rectangle 20"/>
            <p:cNvSpPr>
              <a:spLocks/>
            </p:cNvSpPr>
            <p:nvPr/>
          </p:nvSpPr>
          <p:spPr bwMode="gray">
            <a:xfrm>
              <a:off x="4777114" y="1511300"/>
              <a:ext cx="2376194" cy="2071748"/>
            </a:xfrm>
            <a:prstGeom prst="rect">
              <a:avLst/>
            </a:prstGeom>
            <a:solidFill>
              <a:srgbClr val="00C08E"/>
            </a:solidFill>
            <a:ln w="22225">
              <a:solidFill>
                <a:srgbClr val="00C08E"/>
              </a:solidFill>
            </a:ln>
          </p:spPr>
          <p:txBody>
            <a:bodyPr lIns="91413" tIns="45706" rIns="91413" bIns="45706" anchor="ctr"/>
            <a:lstStyle/>
            <a:p>
              <a:pPr marL="174573" defTabSz="913091">
                <a:spcBef>
                  <a:spcPts val="273"/>
                </a:spcBef>
                <a:buSzPct val="120000"/>
                <a:defRPr/>
              </a:pPr>
              <a:endParaRPr lang="en-GB" sz="1200" b="1" i="1" kern="0" dirty="0">
                <a:solidFill>
                  <a:srgbClr val="00AAE9"/>
                </a:solidFill>
                <a:latin typeface="Calibri"/>
                <a:cs typeface="Calibri" pitchFamily="34" charset="0"/>
              </a:endParaRPr>
            </a:p>
          </p:txBody>
        </p:sp>
        <p:sp>
          <p:nvSpPr>
            <p:cNvPr id="22" name="Rectangle 21"/>
            <p:cNvSpPr>
              <a:spLocks/>
            </p:cNvSpPr>
            <p:nvPr/>
          </p:nvSpPr>
          <p:spPr bwMode="gray">
            <a:xfrm>
              <a:off x="1642093" y="3951358"/>
              <a:ext cx="2376193" cy="2071747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txBody>
            <a:bodyPr lIns="91413" tIns="45706" rIns="91413" bIns="45706" anchor="ctr"/>
            <a:lstStyle/>
            <a:p>
              <a:pPr algn="ctr" defTabSz="913091">
                <a:spcBef>
                  <a:spcPts val="250"/>
                </a:spcBef>
                <a:buSzPct val="100000"/>
                <a:defRPr/>
              </a:pPr>
              <a:endParaRPr lang="en-US" sz="1200" b="1" kern="0" dirty="0">
                <a:solidFill>
                  <a:prstClr val="white"/>
                </a:solidFill>
                <a:latin typeface="Calibri"/>
                <a:cs typeface="Calibri" pitchFamily="34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gray">
            <a:xfrm>
              <a:off x="4777114" y="3951358"/>
              <a:ext cx="2376194" cy="2071747"/>
            </a:xfrm>
            <a:prstGeom prst="rect">
              <a:avLst/>
            </a:prstGeom>
            <a:solidFill>
              <a:srgbClr val="93DBFF"/>
            </a:solidFill>
            <a:ln w="22225">
              <a:solidFill>
                <a:srgbClr val="93DBFF"/>
              </a:solidFill>
            </a:ln>
          </p:spPr>
          <p:txBody>
            <a:bodyPr lIns="91413" tIns="45706" rIns="91413" bIns="45706" anchor="ctr"/>
            <a:lstStyle/>
            <a:p>
              <a:pPr algn="ctr" defTabSz="913091">
                <a:spcBef>
                  <a:spcPts val="250"/>
                </a:spcBef>
                <a:buSzPct val="100000"/>
                <a:defRPr/>
              </a:pPr>
              <a:endParaRPr lang="en-US" sz="1200" b="1" kern="0" dirty="0">
                <a:solidFill>
                  <a:prstClr val="white"/>
                </a:solidFill>
                <a:latin typeface="Calibri"/>
                <a:cs typeface="Calibri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580186" y="1751020"/>
              <a:ext cx="2355558" cy="130039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4573" algn="ctr" defTabSz="913091">
                <a:buSzPct val="120000"/>
                <a:defRPr/>
              </a:pPr>
              <a:r>
                <a:rPr lang="uk-UA" sz="1400" b="1" kern="0" dirty="0">
                  <a:solidFill>
                    <a:srgbClr val="FFFFFF"/>
                  </a:solidFill>
                  <a:latin typeface="Calibri"/>
                  <a:cs typeface="Calibri" pitchFamily="34" charset="0"/>
                </a:rPr>
                <a:t>Посередницьке кредитування ЄІБ</a:t>
              </a:r>
              <a:endParaRPr lang="en-GB" sz="1400" b="1" kern="0" dirty="0">
                <a:solidFill>
                  <a:srgbClr val="FFFFFF"/>
                </a:solidFill>
                <a:latin typeface="Calibri"/>
                <a:cs typeface="Calibri" pitchFamily="34" charset="0"/>
              </a:endParaRPr>
            </a:p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r>
                <a:rPr lang="uk-UA" sz="2400" b="1" kern="0" dirty="0">
                  <a:solidFill>
                    <a:srgbClr val="FFFFFF"/>
                  </a:solidFill>
                  <a:latin typeface="Calibri"/>
                  <a:cs typeface="Calibri" pitchFamily="34" charset="0"/>
                </a:rPr>
                <a:t>Кредити МСП/ПСК</a:t>
              </a:r>
              <a:endParaRPr lang="en-US" sz="2400" b="1" kern="0" dirty="0">
                <a:solidFill>
                  <a:srgbClr val="FFFFFF"/>
                </a:solidFill>
                <a:latin typeface="Calibri"/>
                <a:cs typeface="Calibri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46855" y="4270453"/>
              <a:ext cx="2447622" cy="1808240"/>
            </a:xfrm>
            <a:prstGeom prst="rect">
              <a:avLst/>
            </a:prstGeom>
          </p:spPr>
          <p:txBody>
            <a:bodyPr lIns="36000" rIns="36000">
              <a:spAutoFit/>
            </a:bodyPr>
            <a:lstStyle/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r>
                <a:rPr lang="uk-UA" sz="2800" b="1" kern="0" dirty="0">
                  <a:solidFill>
                    <a:srgbClr val="FFFFFF"/>
                  </a:solidFill>
                  <a:latin typeface="Calibri"/>
                  <a:cs typeface="Calibri" pitchFamily="34" charset="0"/>
                </a:rPr>
                <a:t>Консультаційні послуги</a:t>
              </a:r>
              <a:endParaRPr lang="en-US" sz="2800" b="1" kern="0" dirty="0">
                <a:solidFill>
                  <a:srgbClr val="FFFFFF"/>
                </a:solidFill>
                <a:latin typeface="Calibri"/>
                <a:cs typeface="Calibri" pitchFamily="34" charset="0"/>
              </a:endParaRPr>
            </a:p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r>
                <a:rPr lang="uk-UA" sz="1200" b="1" dirty="0">
                  <a:solidFill>
                    <a:srgbClr val="FFFFFF"/>
                  </a:solidFill>
                  <a:latin typeface="Calibri"/>
                </a:rPr>
                <a:t>Включає тренінги, інституційний розвиток та ін.</a:t>
              </a:r>
              <a:endParaRPr lang="en-US" sz="1200" b="1" dirty="0">
                <a:solidFill>
                  <a:srgbClr val="FFFFFF"/>
                </a:solidFill>
                <a:latin typeface="Calibri"/>
              </a:endParaRPr>
            </a:p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endParaRPr lang="en-US" sz="1200" b="1" dirty="0">
                <a:solidFill>
                  <a:srgbClr val="FFFFFF"/>
                </a:solidFill>
                <a:latin typeface="Calibri"/>
              </a:endParaRPr>
            </a:p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r>
                <a:rPr lang="en-US" sz="1200" b="1" dirty="0">
                  <a:solidFill>
                    <a:srgbClr val="FFFFFF"/>
                  </a:solidFill>
                  <a:latin typeface="Calibri"/>
                </a:rPr>
                <a:t>(EPTATF, NIF</a:t>
              </a:r>
              <a:r>
                <a:rPr lang="uk-UA" sz="1200" b="1" dirty="0">
                  <a:solidFill>
                    <a:srgbClr val="FFFFFF"/>
                  </a:solidFill>
                  <a:latin typeface="Calibri"/>
                </a:rPr>
                <a:t> та ін.</a:t>
              </a:r>
              <a:r>
                <a:rPr lang="en-US" sz="1200" b="1" dirty="0">
                  <a:solidFill>
                    <a:srgbClr val="FFFFFF"/>
                  </a:solidFill>
                  <a:latin typeface="Calibri"/>
                </a:rPr>
                <a:t>)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746956" y="1773857"/>
              <a:ext cx="2353971" cy="16466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r>
                <a:rPr lang="uk-UA" sz="1400" b="1" kern="0" dirty="0">
                  <a:solidFill>
                    <a:srgbClr val="FFFFFF"/>
                  </a:solidFill>
                  <a:latin typeface="Calibri"/>
                  <a:cs typeface="Calibri" pitchFamily="34" charset="0"/>
                </a:rPr>
                <a:t>Проекти підвищеного ризику для підтримки інновацій</a:t>
              </a:r>
              <a:endParaRPr lang="en-GB" sz="1400" b="1" kern="0" dirty="0">
                <a:solidFill>
                  <a:srgbClr val="FFFFFF"/>
                </a:solidFill>
                <a:latin typeface="Calibri"/>
                <a:cs typeface="Calibri" pitchFamily="34" charset="0"/>
              </a:endParaRPr>
            </a:p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r>
                <a:rPr lang="en-US" sz="3200" b="1" kern="0" dirty="0" err="1">
                  <a:solidFill>
                    <a:srgbClr val="FFFFFF"/>
                  </a:solidFill>
                  <a:latin typeface="Calibri"/>
                  <a:cs typeface="Calibri" pitchFamily="34" charset="0"/>
                </a:rPr>
                <a:t>InnovFin</a:t>
              </a:r>
              <a:endParaRPr lang="en-US" sz="1200" b="1" kern="0" dirty="0">
                <a:solidFill>
                  <a:srgbClr val="FFFFFF"/>
                </a:solidFill>
                <a:latin typeface="Calibri"/>
                <a:cs typeface="Calibri" pitchFamily="34" charset="0"/>
              </a:endParaRPr>
            </a:p>
            <a:p>
              <a:pPr marL="174573" algn="ctr" defTabSz="913091">
                <a:spcBef>
                  <a:spcPts val="273"/>
                </a:spcBef>
                <a:buSzPct val="120000"/>
                <a:defRPr/>
              </a:pPr>
              <a:r>
                <a:rPr lang="uk-UA" sz="1200" b="1" kern="0" dirty="0">
                  <a:solidFill>
                    <a:srgbClr val="FFFFFF"/>
                  </a:solidFill>
                  <a:latin typeface="Calibri"/>
                  <a:cs typeface="Calibri" pitchFamily="34" charset="0"/>
                </a:rPr>
                <a:t>Забезпечення фінансування ризиків для стимулювання підприємництва та інновацій</a:t>
              </a:r>
              <a:r>
                <a:rPr lang="en-US" sz="1200" b="1" kern="0" dirty="0">
                  <a:solidFill>
                    <a:srgbClr val="FFFFFF"/>
                  </a:solidFill>
                  <a:latin typeface="Calibri"/>
                  <a:cs typeface="Calibri" pitchFamily="34" charset="0"/>
                </a:rPr>
                <a:t> 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554390" y="4148931"/>
              <a:ext cx="2658733" cy="1500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4573" algn="ctr" defTabSz="913091">
                <a:spcBef>
                  <a:spcPts val="273"/>
                </a:spcBef>
                <a:spcAft>
                  <a:spcPts val="600"/>
                </a:spcAft>
                <a:buSzPct val="120000"/>
                <a:defRPr/>
              </a:pPr>
              <a:r>
                <a:rPr lang="uk-UA" sz="24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Кредити корпораціям</a:t>
              </a:r>
            </a:p>
            <a:p>
              <a:pPr marL="174573" algn="ctr" defTabSz="913091">
                <a:spcBef>
                  <a:spcPts val="273"/>
                </a:spcBef>
                <a:spcAft>
                  <a:spcPts val="600"/>
                </a:spcAft>
                <a:buSzPct val="120000"/>
                <a:defRPr/>
              </a:pP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Надання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підтримки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економічного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і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соціального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розвитку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країни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,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тим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самим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покращуючи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життя</a:t>
              </a:r>
              <a:r>
                <a:rPr lang="ru-RU" sz="1200" b="1" kern="0" dirty="0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 </a:t>
              </a:r>
              <a:r>
                <a:rPr lang="ru-RU" sz="1200" b="1" kern="0" dirty="0" err="1">
                  <a:solidFill>
                    <a:srgbClr val="002060"/>
                  </a:solidFill>
                  <a:latin typeface="Calibri"/>
                  <a:cs typeface="Calibri" pitchFamily="34" charset="0"/>
                </a:rPr>
                <a:t>громадян</a:t>
              </a:r>
              <a:endParaRPr lang="en-US" sz="1200" b="1" kern="0" dirty="0">
                <a:solidFill>
                  <a:srgbClr val="002060"/>
                </a:solidFill>
                <a:latin typeface="Calibri"/>
                <a:cs typeface="Calibri" pitchFamily="34" charset="0"/>
              </a:endParaRPr>
            </a:p>
          </p:txBody>
        </p:sp>
      </p:grp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296400" y="6524626"/>
            <a:ext cx="990600" cy="3333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0A4163A-12BF-4FD6-9404-2FD7F13E0859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15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793340" y="980728"/>
            <a:ext cx="8622253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200" b="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altLang="en-US" sz="1600" b="1" dirty="0">
                <a:solidFill>
                  <a:srgbClr val="002060"/>
                </a:solidFill>
              </a:rPr>
              <a:t>Портфель проектів ЄІБ в Україні у сфері МСП</a:t>
            </a:r>
            <a:endParaRPr lang="en-GB" sz="1800" b="1" dirty="0">
              <a:solidFill>
                <a:srgbClr val="002060"/>
              </a:solidFill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1800" b="1" dirty="0">
              <a:solidFill>
                <a:srgbClr val="002060"/>
              </a:solidFill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1800" b="1" dirty="0">
              <a:solidFill>
                <a:srgbClr val="002060"/>
              </a:solidFill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1800" b="1" dirty="0">
              <a:solidFill>
                <a:srgbClr val="002060"/>
              </a:solidFill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1800" b="1" dirty="0">
              <a:solidFill>
                <a:srgbClr val="002060"/>
              </a:solidFill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1800" b="1" dirty="0">
              <a:solidFill>
                <a:srgbClr val="002060"/>
              </a:solidFill>
            </a:endParaRPr>
          </a:p>
          <a:p>
            <a:pPr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GB" altLang="en-US" sz="1600" b="1" dirty="0">
              <a:solidFill>
                <a:srgbClr val="00206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800" b="1" dirty="0">
                <a:solidFill>
                  <a:srgbClr val="002060"/>
                </a:solidFill>
              </a:rPr>
              <a:t>Кредити корпораціям</a:t>
            </a:r>
            <a:endParaRPr lang="en-GB" sz="1800" b="1" dirty="0">
              <a:solidFill>
                <a:srgbClr val="002060"/>
              </a:solidFill>
            </a:endParaRPr>
          </a:p>
          <a:p>
            <a:pPr marL="457200" lvl="1" indent="0">
              <a:buClr>
                <a:schemeClr val="tx1"/>
              </a:buClr>
              <a:buNone/>
            </a:pPr>
            <a:endParaRPr lang="en-GB" altLang="en-US" sz="1600" b="1" dirty="0">
              <a:solidFill>
                <a:srgbClr val="00206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Кредити для МСП</a:t>
            </a:r>
            <a:r>
              <a:rPr lang="en-GB" dirty="0" smtClean="0"/>
              <a:t>/</a:t>
            </a:r>
            <a:r>
              <a:rPr lang="uk-UA" dirty="0"/>
              <a:t>П</a:t>
            </a:r>
            <a:r>
              <a:rPr lang="uk-UA" dirty="0" smtClean="0"/>
              <a:t>СК та корпорацій</a:t>
            </a:r>
            <a:endParaRPr lang="en-GB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296400" y="6524626"/>
            <a:ext cx="990600" cy="3333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0A4163A-12BF-4FD6-9404-2FD7F13E0859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000" dirty="0">
              <a:solidFill>
                <a:srgbClr val="FFFFFF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515126"/>
              </p:ext>
            </p:extLst>
          </p:nvPr>
        </p:nvGraphicFramePr>
        <p:xfrm>
          <a:off x="2046816" y="1292505"/>
          <a:ext cx="8240185" cy="2762393"/>
        </p:xfrm>
        <a:graphic>
          <a:graphicData uri="http://schemas.openxmlformats.org/drawingml/2006/table">
            <a:tbl>
              <a:tblPr/>
              <a:tblGrid>
                <a:gridCol w="30585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444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65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5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4797"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Підтримка МСП/КСК</a:t>
                      </a:r>
                      <a:endParaRPr kumimoji="0" lang="en-US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AE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AE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Обсяг</a:t>
                      </a:r>
                      <a:r>
                        <a:rPr kumimoji="0" lang="en-US" altLang="en-US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, </a:t>
                      </a:r>
                      <a:r>
                        <a:rPr kumimoji="0" lang="uk-UA" altLang="en-US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євро</a:t>
                      </a:r>
                      <a:endParaRPr kumimoji="0" lang="en-US" altLang="en-US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9644"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Спільна з Укрексімбанком програма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кредитування для МСП/ПСК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Кредити ЄІБ, присвячені фінансуванню проектів для МСП/ПСК в Україні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млн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9644"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Інструмент підтримки ПВЗВТ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260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млн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8476"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Спільна з Ощадбанком програма кредитування для МСП/ПСК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220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млн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9644"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Основний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кредит для МСП та </a:t>
                      </a: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компаній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з </a:t>
                      </a: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середнім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рівнем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капіталізації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(APEX)</a:t>
                      </a: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400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млн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9644"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Основний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кредит для </a:t>
                      </a: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аграрної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галузі</a:t>
                      </a:r>
                      <a:r>
                        <a:rPr kumimoji="0" lang="ru-RU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(APEX)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ED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сприяння розвитку і модернізації ланцюжка створення вартості в агробізнесі і Україні: (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I)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в секторі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зернових, (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II) 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секторі олійних культур, (</a:t>
                      </a: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III) 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секторі аквакультури та рибного господарства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ED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1pPr>
                      <a:lvl2pPr marL="742950" indent="-28575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2pPr>
                      <a:lvl3pPr marL="1143000" indent="-228600" eaLnBrk="0" hangingPunct="0"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ED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400</a:t>
                      </a:r>
                      <a:r>
                        <a:rPr kumimoji="0" lang="uk-UA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9A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млн</a:t>
                      </a:r>
                      <a:endParaRPr kumimoji="0" lang="en-US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9A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2" marR="68572" marT="36198" marB="36198" anchor="ctr" horzOverflow="overflow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9DE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ED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207613"/>
              </p:ext>
            </p:extLst>
          </p:nvPr>
        </p:nvGraphicFramePr>
        <p:xfrm>
          <a:off x="2133600" y="4191000"/>
          <a:ext cx="8229600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71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Кредити корпораціям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Обсяг</a:t>
                      </a:r>
                      <a:r>
                        <a:rPr lang="en-GB" sz="1200" dirty="0" smtClean="0"/>
                        <a:t>, </a:t>
                      </a:r>
                      <a:r>
                        <a:rPr lang="uk-UA" sz="1200" dirty="0" smtClean="0"/>
                        <a:t>євро</a:t>
                      </a:r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Астарта</a:t>
                      </a:r>
                      <a:endParaRPr lang="en-GB" sz="12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r>
                        <a:rPr lang="uk-UA" sz="1200" dirty="0" smtClean="0"/>
                        <a:t>Адаптація агробізнесу до зміни клімату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50</a:t>
                      </a:r>
                      <a:r>
                        <a:rPr lang="uk-UA" sz="1200" baseline="0" dirty="0" smtClean="0"/>
                        <a:t> млн</a:t>
                      </a:r>
                      <a:endParaRPr lang="en-GB" sz="1200" dirty="0"/>
                    </a:p>
                  </a:txBody>
                  <a:tcPr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МХП</a:t>
                      </a:r>
                      <a:endParaRPr lang="en-GB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85</a:t>
                      </a:r>
                      <a:r>
                        <a:rPr lang="uk-UA" sz="1200" baseline="0" dirty="0" smtClean="0"/>
                        <a:t> млн</a:t>
                      </a:r>
                      <a:endParaRPr lang="en-GB" sz="1200" dirty="0"/>
                    </a:p>
                  </a:txBody>
                  <a:tcPr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Нібулон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Виробництво</a:t>
                      </a:r>
                      <a:r>
                        <a:rPr lang="uk-UA" sz="1200" baseline="0" dirty="0" smtClean="0"/>
                        <a:t> і логістика зерна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71</a:t>
                      </a:r>
                      <a:r>
                        <a:rPr lang="uk-UA" sz="1200" baseline="0" dirty="0" smtClean="0"/>
                        <a:t> млн</a:t>
                      </a:r>
                      <a:endParaRPr lang="en-GB" sz="1200" dirty="0"/>
                    </a:p>
                  </a:txBody>
                  <a:tcPr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421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Рамкові кредити для МСП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1" y="914400"/>
            <a:ext cx="8135937" cy="525780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Clr>
                <a:schemeClr val="tx2"/>
              </a:buClr>
              <a:buNone/>
              <a:defRPr/>
            </a:pPr>
            <a:r>
              <a:rPr lang="ru-RU" sz="1700" b="1" dirty="0" err="1">
                <a:solidFill>
                  <a:srgbClr val="015CAB"/>
                </a:solidFill>
              </a:rPr>
              <a:t>Основний</a:t>
            </a:r>
            <a:r>
              <a:rPr lang="ru-RU" sz="1700" b="1" dirty="0">
                <a:solidFill>
                  <a:srgbClr val="015CAB"/>
                </a:solidFill>
              </a:rPr>
              <a:t> кредит для МСП та </a:t>
            </a:r>
          </a:p>
          <a:p>
            <a:pPr marL="0" indent="0" algn="ctr">
              <a:lnSpc>
                <a:spcPct val="150000"/>
              </a:lnSpc>
              <a:buClr>
                <a:schemeClr val="tx2"/>
              </a:buClr>
              <a:buNone/>
              <a:defRPr/>
            </a:pPr>
            <a:r>
              <a:rPr lang="ru-RU" sz="1700" b="1" dirty="0" err="1">
                <a:solidFill>
                  <a:srgbClr val="015CAB"/>
                </a:solidFill>
              </a:rPr>
              <a:t>компаній</a:t>
            </a:r>
            <a:r>
              <a:rPr lang="ru-RU" sz="1700" b="1" dirty="0">
                <a:solidFill>
                  <a:srgbClr val="015CAB"/>
                </a:solidFill>
              </a:rPr>
              <a:t> з </a:t>
            </a:r>
            <a:r>
              <a:rPr lang="ru-RU" sz="1700" b="1" dirty="0" err="1">
                <a:solidFill>
                  <a:srgbClr val="015CAB"/>
                </a:solidFill>
              </a:rPr>
              <a:t>середнім</a:t>
            </a:r>
            <a:r>
              <a:rPr lang="ru-RU" sz="1700" b="1" dirty="0">
                <a:solidFill>
                  <a:srgbClr val="015CAB"/>
                </a:solidFill>
              </a:rPr>
              <a:t> </a:t>
            </a:r>
            <a:r>
              <a:rPr lang="ru-RU" sz="1700" b="1" dirty="0" err="1">
                <a:solidFill>
                  <a:srgbClr val="015CAB"/>
                </a:solidFill>
              </a:rPr>
              <a:t>рівнем</a:t>
            </a:r>
            <a:r>
              <a:rPr lang="ru-RU" sz="1700" b="1" dirty="0">
                <a:solidFill>
                  <a:srgbClr val="015CAB"/>
                </a:solidFill>
              </a:rPr>
              <a:t> </a:t>
            </a:r>
            <a:r>
              <a:rPr lang="ru-RU" sz="1700" b="1" dirty="0" err="1">
                <a:solidFill>
                  <a:srgbClr val="015CAB"/>
                </a:solidFill>
              </a:rPr>
              <a:t>капіталізації</a:t>
            </a:r>
            <a:r>
              <a:rPr lang="ru-RU" sz="1700" b="1" dirty="0">
                <a:solidFill>
                  <a:srgbClr val="015CAB"/>
                </a:solidFill>
              </a:rPr>
              <a:t> (</a:t>
            </a:r>
            <a:r>
              <a:rPr lang="en-US" sz="1700" b="1" dirty="0">
                <a:solidFill>
                  <a:srgbClr val="015CAB"/>
                </a:solidFill>
              </a:rPr>
              <a:t>APEX</a:t>
            </a:r>
            <a:r>
              <a:rPr lang="uk-UA" sz="1700" b="1" dirty="0">
                <a:solidFill>
                  <a:srgbClr val="015CAB"/>
                </a:solidFill>
              </a:rPr>
              <a:t>)</a:t>
            </a:r>
            <a:endParaRPr lang="en-US" sz="1700" b="1" dirty="0">
              <a:solidFill>
                <a:srgbClr val="015CAB"/>
              </a:solidFill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uk-UA" sz="1400" b="1" dirty="0"/>
              <a:t>Мета: </a:t>
            </a:r>
            <a:r>
              <a:rPr lang="uk-UA" sz="1400" dirty="0"/>
              <a:t>фінансування проектів для МСП і підприємств з середньою капіталізацією в Україні.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uk-UA" sz="1400" b="1" dirty="0"/>
              <a:t>Рамковий кредит на суму </a:t>
            </a:r>
            <a:r>
              <a:rPr lang="en-GB" sz="1400" b="1" dirty="0"/>
              <a:t>400</a:t>
            </a:r>
            <a:r>
              <a:rPr lang="uk-UA" sz="1400" b="1" dirty="0"/>
              <a:t> млн євро – </a:t>
            </a:r>
            <a:r>
              <a:rPr lang="uk-UA" sz="1400" dirty="0"/>
              <a:t>кошти будуть надаватися фінансовим посередникам, які, в свою чергу, буде здійснювати </a:t>
            </a:r>
            <a:r>
              <a:rPr lang="uk-UA" sz="1400" dirty="0" err="1"/>
              <a:t>перекредитування</a:t>
            </a:r>
            <a:r>
              <a:rPr lang="uk-UA" sz="1400" dirty="0"/>
              <a:t> кінцевим </a:t>
            </a:r>
            <a:r>
              <a:rPr lang="uk-UA" sz="1400" dirty="0" err="1"/>
              <a:t>бенефіціарам</a:t>
            </a:r>
            <a:r>
              <a:rPr lang="uk-UA" sz="1400" dirty="0"/>
              <a:t>.</a:t>
            </a: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uk-UA" sz="1700" b="1" dirty="0">
                <a:solidFill>
                  <a:srgbClr val="015CAB"/>
                </a:solidFill>
              </a:rPr>
              <a:t>Основний кредит для аграрної  галузі (</a:t>
            </a:r>
            <a:r>
              <a:rPr lang="en-US" sz="1700" b="1" dirty="0">
                <a:solidFill>
                  <a:srgbClr val="015CAB"/>
                </a:solidFill>
              </a:rPr>
              <a:t>APEX</a:t>
            </a:r>
            <a:r>
              <a:rPr lang="uk-UA" sz="1700" b="1" dirty="0">
                <a:solidFill>
                  <a:srgbClr val="015CAB"/>
                </a:solidFill>
              </a:rPr>
              <a:t>)</a:t>
            </a:r>
            <a:endParaRPr lang="en-US" sz="1700" b="1" dirty="0">
              <a:solidFill>
                <a:srgbClr val="015CAB"/>
              </a:solidFill>
            </a:endParaRP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uk-UA" sz="1400" b="1" dirty="0"/>
              <a:t>Мета</a:t>
            </a:r>
            <a:r>
              <a:rPr lang="en-US" sz="1400" b="1" dirty="0"/>
              <a:t>:</a:t>
            </a:r>
            <a:r>
              <a:rPr lang="ru-RU" sz="1400" b="1" dirty="0"/>
              <a:t> </a:t>
            </a:r>
            <a:r>
              <a:rPr lang="uk-UA" sz="1400" dirty="0"/>
              <a:t>фінансування проектів для МСП і малих підприємств з середньою капіталізацією в Україні.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uk-UA" sz="1400" b="1" dirty="0"/>
              <a:t>Рамковий кредит на суму </a:t>
            </a:r>
            <a:r>
              <a:rPr lang="en-GB" sz="1400" b="1" dirty="0"/>
              <a:t>400</a:t>
            </a:r>
            <a:r>
              <a:rPr lang="uk-UA" sz="1400" b="1" dirty="0"/>
              <a:t> млн євро –</a:t>
            </a:r>
            <a:r>
              <a:rPr lang="en-GB" sz="1400" b="1" dirty="0"/>
              <a:t> </a:t>
            </a:r>
            <a:r>
              <a:rPr lang="uk-UA" sz="1400" dirty="0"/>
              <a:t>сприяння розвитку і модернізації ланцюжка створення вартості в агробізнесі і Україні: (</a:t>
            </a:r>
            <a:r>
              <a:rPr lang="en-GB" sz="1400" dirty="0"/>
              <a:t>I) </a:t>
            </a:r>
            <a:r>
              <a:rPr lang="uk-UA" sz="1400" dirty="0"/>
              <a:t>секторі зернових, (</a:t>
            </a:r>
            <a:r>
              <a:rPr lang="en-GB" sz="1400" dirty="0"/>
              <a:t>II) </a:t>
            </a:r>
            <a:r>
              <a:rPr lang="uk-UA" sz="1400" dirty="0"/>
              <a:t>секторі олійних культур, (</a:t>
            </a:r>
            <a:r>
              <a:rPr lang="en-GB" sz="1400" dirty="0"/>
              <a:t>III) </a:t>
            </a:r>
            <a:r>
              <a:rPr lang="uk-UA" sz="1400" dirty="0"/>
              <a:t>в секторі аквакультури та рибного господарства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ru-RU" sz="1400" b="1" dirty="0" err="1"/>
              <a:t>Технічна</a:t>
            </a:r>
            <a:r>
              <a:rPr lang="ru-RU" sz="1400" b="1" dirty="0"/>
              <a:t> </a:t>
            </a:r>
            <a:r>
              <a:rPr lang="ru-RU" sz="1400" b="1" dirty="0" err="1"/>
              <a:t>допомога</a:t>
            </a:r>
            <a:r>
              <a:rPr lang="ru-RU" sz="1400" b="1" dirty="0"/>
              <a:t> - </a:t>
            </a:r>
            <a:r>
              <a:rPr lang="ru-RU" sz="1400" dirty="0" err="1"/>
              <a:t>підтримувати</a:t>
            </a:r>
            <a:r>
              <a:rPr lang="ru-RU" sz="1400" dirty="0"/>
              <a:t> </a:t>
            </a:r>
            <a:r>
              <a:rPr lang="ru-RU" sz="1400" dirty="0" err="1"/>
              <a:t>створення</a:t>
            </a:r>
            <a:r>
              <a:rPr lang="ru-RU" sz="1400" dirty="0"/>
              <a:t> структур, </a:t>
            </a:r>
            <a:r>
              <a:rPr lang="ru-RU" sz="1400" dirty="0" err="1"/>
              <a:t>необхідних</a:t>
            </a:r>
            <a:r>
              <a:rPr lang="ru-RU" sz="1400" dirty="0"/>
              <a:t> для </a:t>
            </a:r>
            <a:r>
              <a:rPr lang="ru-RU" sz="1400" dirty="0" err="1"/>
              <a:t>реалізації</a:t>
            </a:r>
            <a:r>
              <a:rPr lang="ru-RU" sz="1400" dirty="0"/>
              <a:t> проекту та </a:t>
            </a:r>
            <a:r>
              <a:rPr lang="ru-RU" sz="1400" dirty="0" err="1"/>
              <a:t>проведення</a:t>
            </a:r>
            <a:r>
              <a:rPr lang="ru-RU" sz="1400" dirty="0"/>
              <a:t> </a:t>
            </a:r>
            <a:r>
              <a:rPr lang="ru-RU" sz="1400" dirty="0" err="1"/>
              <a:t>тренінгів</a:t>
            </a:r>
            <a:r>
              <a:rPr lang="ru-RU" sz="1400" dirty="0"/>
              <a:t> для </a:t>
            </a:r>
            <a:r>
              <a:rPr lang="ru-RU" sz="1400" dirty="0" err="1"/>
              <a:t>банків-посередників</a:t>
            </a:r>
            <a:r>
              <a:rPr lang="ru-RU" sz="1400" dirty="0"/>
              <a:t> для </a:t>
            </a:r>
            <a:r>
              <a:rPr lang="ru-RU" sz="1400" dirty="0" err="1"/>
              <a:t>поліпшення</a:t>
            </a:r>
            <a:r>
              <a:rPr lang="ru-RU" sz="1400" dirty="0"/>
              <a:t> моделей </a:t>
            </a:r>
            <a:r>
              <a:rPr lang="ru-RU" sz="1400" dirty="0" err="1"/>
              <a:t>оцінки</a:t>
            </a:r>
            <a:r>
              <a:rPr lang="ru-RU" sz="1400" dirty="0"/>
              <a:t> </a:t>
            </a:r>
            <a:r>
              <a:rPr lang="ru-RU" sz="1400" dirty="0" err="1"/>
              <a:t>ризику</a:t>
            </a:r>
            <a:r>
              <a:rPr lang="ru-RU" sz="1400" dirty="0"/>
              <a:t> в </a:t>
            </a:r>
            <a:r>
              <a:rPr lang="ru-RU" sz="1400" dirty="0" err="1"/>
              <a:t>агробізнесі</a:t>
            </a:r>
            <a:r>
              <a:rPr lang="ru-RU" sz="1400" dirty="0"/>
              <a:t>.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F413E-6875-43FE-A264-11BB86E2B0E5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07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8A8DD03-4742-4F32-9880-E181FD8F1BF6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788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err="1" smtClean="0"/>
              <a:t>Підтимка</a:t>
            </a:r>
            <a:r>
              <a:rPr lang="uk-UA" altLang="en-US" dirty="0" smtClean="0"/>
              <a:t> доступу до фінансування</a:t>
            </a:r>
            <a:endParaRPr lang="en-GB" altLang="en-US" dirty="0" smtClean="0"/>
          </a:p>
        </p:txBody>
      </p:sp>
      <p:sp>
        <p:nvSpPr>
          <p:cNvPr id="78855" name="Rectangle 26"/>
          <p:cNvSpPr>
            <a:spLocks/>
          </p:cNvSpPr>
          <p:nvPr/>
        </p:nvSpPr>
        <p:spPr bwMode="gray">
          <a:xfrm>
            <a:off x="1781176" y="1223962"/>
            <a:ext cx="8569325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1500" b="1" dirty="0">
              <a:solidFill>
                <a:srgbClr val="0070C0"/>
              </a:solidFill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209800" y="2362200"/>
            <a:ext cx="3790800" cy="3962400"/>
          </a:xfrm>
          <a:prstGeom prst="rect">
            <a:avLst/>
          </a:prstGeom>
          <a:noFill/>
          <a:ln w="12700" cap="flat" cmpd="sng" algn="ctr">
            <a:solidFill>
              <a:srgbClr val="009ED6"/>
            </a:solidFill>
            <a:prstDash val="dash"/>
          </a:ln>
          <a:effectLst/>
        </p:spPr>
        <p:txBody>
          <a:bodyPr anchor="ctr"/>
          <a:lstStyle/>
          <a:p>
            <a:pPr algn="just">
              <a:defRPr/>
            </a:pPr>
            <a:endParaRPr lang="en-US" sz="10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Rectangle 23"/>
          <p:cNvSpPr>
            <a:spLocks/>
          </p:cNvSpPr>
          <p:nvPr/>
        </p:nvSpPr>
        <p:spPr bwMode="gray">
          <a:xfrm>
            <a:off x="2438400" y="2421308"/>
            <a:ext cx="3562200" cy="457200"/>
          </a:xfrm>
          <a:prstGeom prst="rect">
            <a:avLst/>
          </a:prstGeom>
          <a:noFill/>
          <a:ln w="12700">
            <a:noFill/>
            <a:prstDash val="sysDash"/>
          </a:ln>
        </p:spPr>
        <p:txBody>
          <a:bodyPr lIns="36000" tIns="36000" rIns="36000" bIns="36000" anchor="ctr"/>
          <a:lstStyle/>
          <a:p>
            <a:pPr defTabSz="913091">
              <a:buSzPct val="100000"/>
              <a:defRPr/>
            </a:pPr>
            <a:r>
              <a:rPr lang="uk-UA" altLang="en-US" sz="2400" b="1" kern="0" dirty="0">
                <a:solidFill>
                  <a:srgbClr val="009ED6"/>
                </a:solidFill>
                <a:latin typeface="Calibri"/>
                <a:cs typeface="Calibri" pitchFamily="34" charset="0"/>
              </a:rPr>
              <a:t>Ініціатива Схід ПВЗВТ</a:t>
            </a:r>
            <a:endParaRPr lang="en-US" altLang="en-US" sz="2400" b="1" kern="0" dirty="0">
              <a:solidFill>
                <a:srgbClr val="009ED6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25" name="Rectangle 24"/>
          <p:cNvSpPr>
            <a:spLocks/>
          </p:cNvSpPr>
          <p:nvPr/>
        </p:nvSpPr>
        <p:spPr bwMode="gray">
          <a:xfrm>
            <a:off x="2345822" y="2955422"/>
            <a:ext cx="3352800" cy="838200"/>
          </a:xfrm>
          <a:prstGeom prst="rect">
            <a:avLst/>
          </a:prstGeom>
          <a:noFill/>
          <a:ln w="12700">
            <a:noFill/>
            <a:prstDash val="sysDash"/>
          </a:ln>
        </p:spPr>
        <p:txBody>
          <a:bodyPr lIns="36000" tIns="36000" rIns="36000" bIns="36000" anchor="ctr"/>
          <a:lstStyle/>
          <a:p>
            <a:pPr algn="just"/>
            <a:endParaRPr lang="en-GB" sz="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267718" y="2362200"/>
            <a:ext cx="3790682" cy="3962400"/>
          </a:xfrm>
          <a:prstGeom prst="rect">
            <a:avLst/>
          </a:prstGeom>
          <a:noFill/>
          <a:ln w="12700" cap="flat" cmpd="sng" algn="ctr">
            <a:solidFill>
              <a:srgbClr val="0070C0"/>
            </a:solidFill>
            <a:prstDash val="dash"/>
          </a:ln>
          <a:effectLst/>
        </p:spPr>
        <p:txBody>
          <a:bodyPr anchor="ctr"/>
          <a:lstStyle/>
          <a:p>
            <a:pPr algn="just">
              <a:defRPr/>
            </a:pPr>
            <a:endParaRPr lang="en-US" sz="1000" kern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2" name="Picture 2" descr="C:\Users\andgulad\Desktop\innovF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421308"/>
            <a:ext cx="3086100" cy="306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14" y="3740252"/>
            <a:ext cx="3152308" cy="2361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33600" y="1001072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ЄІБ і ЕІФ -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провідні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надавачі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гарантій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- в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даний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час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об'єднують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свої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зусилля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для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підтримки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МСП та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сприяння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розвитку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приватного сектора в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Україні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Вперше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в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регіоні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доступні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дві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нові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rgbClr val="015CAB"/>
                </a:solidFill>
                <a:latin typeface="+mj-lt"/>
                <a:ea typeface="+mj-ea"/>
                <a:cs typeface="+mj-cs"/>
              </a:rPr>
              <a:t>програми</a:t>
            </a:r>
            <a:r>
              <a:rPr lang="ru-RU" dirty="0">
                <a:solidFill>
                  <a:srgbClr val="015CAB"/>
                </a:solidFill>
                <a:latin typeface="+mj-lt"/>
                <a:ea typeface="+mj-ea"/>
                <a:cs typeface="+mj-cs"/>
              </a:rPr>
              <a:t>:</a:t>
            </a:r>
            <a:endParaRPr lang="uk-UA" dirty="0">
              <a:solidFill>
                <a:srgbClr val="015CAB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4500" y="2939430"/>
            <a:ext cx="36576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00" dirty="0"/>
              <a:t>Ініціатива спрямована на зміцнення економічного розвитку в країнах, які підписали угоди про асоціацію з ЄС, а саме - Грузії, Молдови та України - шляхом надання цільової фінансової та технічної підтримки малих і середніх підприємств в цих трьох країнах.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629400" y="5410200"/>
            <a:ext cx="31623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</a:pPr>
            <a:endParaRPr lang="uk-UA" sz="2400">
              <a:latin typeface="Arial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3200" y="5486401"/>
            <a:ext cx="3238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900" dirty="0"/>
              <a:t>Єврокомісія та Група ЄІБ запустили нову генерацію фінансових інструментів та консультативних послуг для допомоги у полегшенні інноваційним підприємствам доступу до фінансів</a:t>
            </a:r>
          </a:p>
        </p:txBody>
      </p:sp>
    </p:spTree>
    <p:extLst>
      <p:ext uri="{BB962C8B-B14F-4D97-AF65-F5344CB8AC3E}">
        <p14:creationId xmlns:p14="http://schemas.microsoft.com/office/powerpoint/2010/main" val="327432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8A8DD03-4742-4F32-9880-E181FD8F1BF6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788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Ініціатива Схід ПВЗВТ </a:t>
            </a:r>
            <a:r>
              <a:rPr lang="en-US" altLang="en-US" dirty="0" smtClean="0"/>
              <a:t>– </a:t>
            </a:r>
            <a:r>
              <a:rPr lang="uk-UA" altLang="en-US" dirty="0" smtClean="0"/>
              <a:t>Гарантійний фонд</a:t>
            </a:r>
            <a:endParaRPr lang="en-GB" altLang="en-US" dirty="0" smtClean="0"/>
          </a:p>
        </p:txBody>
      </p:sp>
      <p:sp>
        <p:nvSpPr>
          <p:cNvPr id="51" name="Rectangle 17"/>
          <p:cNvSpPr>
            <a:spLocks/>
          </p:cNvSpPr>
          <p:nvPr/>
        </p:nvSpPr>
        <p:spPr bwMode="gray">
          <a:xfrm>
            <a:off x="1992314" y="1200151"/>
            <a:ext cx="387508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" rIns="0" bIns="0"/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65088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lvl="1" eaLnBrk="1" fontAlgn="base" hangingPunct="1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uk-UA" altLang="en-US" sz="1800" b="1" dirty="0">
                <a:solidFill>
                  <a:srgbClr val="002060"/>
                </a:solidFill>
                <a:latin typeface="Calibri" pitchFamily="34" charset="0"/>
              </a:rPr>
              <a:t>Вплив</a:t>
            </a:r>
            <a:r>
              <a:rPr lang="en-US" altLang="en-US" sz="1800" b="1" dirty="0">
                <a:solidFill>
                  <a:srgbClr val="002060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52" name="Rectangle 46"/>
          <p:cNvSpPr>
            <a:spLocks/>
          </p:cNvSpPr>
          <p:nvPr/>
        </p:nvSpPr>
        <p:spPr bwMode="gray">
          <a:xfrm>
            <a:off x="1955800" y="1524001"/>
            <a:ext cx="3835400" cy="415901"/>
          </a:xfrm>
          <a:prstGeom prst="rect">
            <a:avLst/>
          </a:prstGeom>
          <a:solidFill>
            <a:srgbClr val="CC3300"/>
          </a:solidFill>
          <a:ln>
            <a:noFill/>
          </a:ln>
          <a:extLst/>
        </p:spPr>
        <p:txBody>
          <a:bodyPr lIns="36000" tIns="36000" rIns="36000" bIns="36000" anchor="ctr"/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0" lvl="1" algn="ctr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en-US" sz="1400" b="1" dirty="0" err="1">
                <a:solidFill>
                  <a:srgbClr val="FFFFFF"/>
                </a:solidFill>
                <a:latin typeface="Calibri" pitchFamily="34" charset="0"/>
              </a:rPr>
              <a:t>Реалії</a:t>
            </a:r>
            <a:r>
              <a:rPr lang="ru-RU" altLang="en-US" sz="1400" b="1" dirty="0">
                <a:solidFill>
                  <a:srgbClr val="FFFFFF"/>
                </a:solidFill>
                <a:latin typeface="Calibri" pitchFamily="34" charset="0"/>
              </a:rPr>
              <a:t> малого і </a:t>
            </a:r>
            <a:r>
              <a:rPr lang="ru-RU" altLang="en-US" sz="1400" b="1" dirty="0" err="1">
                <a:solidFill>
                  <a:srgbClr val="FFFFFF"/>
                </a:solidFill>
                <a:latin typeface="Calibri" pitchFamily="34" charset="0"/>
              </a:rPr>
              <a:t>середнього</a:t>
            </a:r>
            <a:r>
              <a:rPr lang="ru-RU" altLang="en-US" sz="1400" b="1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ru-RU" altLang="en-US" sz="1400" b="1" dirty="0" err="1">
                <a:solidFill>
                  <a:srgbClr val="FFFFFF"/>
                </a:solidFill>
                <a:latin typeface="Calibri" pitchFamily="34" charset="0"/>
              </a:rPr>
              <a:t>бізнесу</a:t>
            </a:r>
            <a:r>
              <a:rPr lang="ru-RU" altLang="en-US" sz="1400" b="1" dirty="0">
                <a:solidFill>
                  <a:srgbClr val="FFFFFF"/>
                </a:solidFill>
                <a:latin typeface="Calibri" pitchFamily="34" charset="0"/>
              </a:rPr>
              <a:t> в </a:t>
            </a:r>
            <a:r>
              <a:rPr lang="ru-RU" altLang="en-US" sz="1400" b="1" dirty="0" err="1">
                <a:solidFill>
                  <a:srgbClr val="FFFFFF"/>
                </a:solidFill>
                <a:latin typeface="Calibri" pitchFamily="34" charset="0"/>
              </a:rPr>
              <a:t>регіоні</a:t>
            </a:r>
            <a:endParaRPr lang="en-US" altLang="en-US" sz="14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889126" y="1992288"/>
            <a:ext cx="3875253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fontAlgn="base" hangingPunct="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r>
              <a:rPr lang="uk-UA" sz="1200" kern="0" dirty="0">
                <a:solidFill>
                  <a:srgbClr val="000000"/>
                </a:solidFill>
                <a:cs typeface="Calibri" pitchFamily="34" charset="0"/>
              </a:rPr>
              <a:t>Високі відсоткові ставки</a:t>
            </a:r>
            <a:endParaRPr lang="en-US" sz="1200" kern="0" dirty="0">
              <a:solidFill>
                <a:srgbClr val="000000"/>
              </a:solidFill>
              <a:cs typeface="Calibri" pitchFamily="34" charset="0"/>
            </a:endParaRPr>
          </a:p>
          <a:p>
            <a:pPr marL="342900" indent="-342900" algn="just" eaLnBrk="0" fontAlgn="base" hangingPunct="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r>
              <a:rPr lang="uk-UA" sz="1200" kern="0" dirty="0">
                <a:solidFill>
                  <a:srgbClr val="000000"/>
                </a:solidFill>
                <a:cs typeface="Calibri" pitchFamily="34" charset="0"/>
              </a:rPr>
              <a:t>Короткі терміни погашення кредиту</a:t>
            </a:r>
          </a:p>
          <a:p>
            <a:pPr marL="342900" indent="-342900" algn="just" eaLnBrk="0" fontAlgn="base" hangingPunct="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r>
              <a:rPr lang="ru-RU" sz="1200" kern="0" dirty="0">
                <a:solidFill>
                  <a:srgbClr val="000000"/>
                </a:solidFill>
                <a:cs typeface="Calibri" pitchFamily="34" charset="0"/>
              </a:rPr>
              <a:t>Високі вимоги щодо застави з боку місцевих банків</a:t>
            </a:r>
            <a:endParaRPr lang="en-US" sz="1200" kern="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54" name="Rectangle 53"/>
          <p:cNvSpPr>
            <a:spLocks/>
          </p:cNvSpPr>
          <p:nvPr/>
        </p:nvSpPr>
        <p:spPr bwMode="gray">
          <a:xfrm>
            <a:off x="1955800" y="3949677"/>
            <a:ext cx="8213722" cy="312737"/>
          </a:xfrm>
          <a:prstGeom prst="rect">
            <a:avLst/>
          </a:prstGeom>
          <a:solidFill>
            <a:srgbClr val="0070C0"/>
          </a:solidFill>
        </p:spPr>
        <p:txBody>
          <a:bodyPr lIns="36000" tIns="36000" rIns="36000" bIns="36000" anchor="ctr"/>
          <a:lstStyle/>
          <a:p>
            <a:pPr algn="ctr" defTabSz="913091">
              <a:buSzPct val="100000"/>
              <a:defRPr/>
            </a:pPr>
            <a:r>
              <a:rPr lang="uk-UA" sz="1400" b="1" kern="0" dirty="0">
                <a:solidFill>
                  <a:prstClr val="white"/>
                </a:solidFill>
                <a:latin typeface="Calibri"/>
                <a:cs typeface="Calibri" pitchFamily="34" charset="0"/>
              </a:rPr>
              <a:t>Чого очікувати</a:t>
            </a:r>
            <a:r>
              <a:rPr lang="en-US" sz="1400" b="1" kern="0" dirty="0">
                <a:solidFill>
                  <a:prstClr val="white"/>
                </a:solidFill>
                <a:latin typeface="Calibri"/>
                <a:cs typeface="Calibri" pitchFamily="34" charset="0"/>
              </a:rPr>
              <a:t>:</a:t>
            </a:r>
            <a:endParaRPr lang="en-GB" sz="1400" b="1" kern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55" name="Rectangle 19"/>
          <p:cNvSpPr>
            <a:spLocks noChangeArrowheads="1"/>
          </p:cNvSpPr>
          <p:nvPr/>
        </p:nvSpPr>
        <p:spPr bwMode="auto">
          <a:xfrm>
            <a:off x="1889126" y="4316388"/>
            <a:ext cx="8270523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fontAlgn="base"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Покращення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доступу до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фінансування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в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результаті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портфеля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гарантій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від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втрат</a:t>
            </a:r>
            <a:r>
              <a:rPr lang="uk-UA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для МСБ і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зниження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валютних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ризиків</a:t>
            </a: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 для </a:t>
            </a:r>
            <a:r>
              <a:rPr lang="ru-RU" altLang="en-US" sz="1200" kern="0" dirty="0" err="1">
                <a:solidFill>
                  <a:srgbClr val="000000"/>
                </a:solidFill>
                <a:latin typeface="Arial" charset="0"/>
                <a:cs typeface="Calibri" pitchFamily="34" charset="0"/>
              </a:rPr>
              <a:t>кредитів</a:t>
            </a:r>
            <a:endParaRPr lang="ru-RU" altLang="en-US" sz="1200" kern="0" dirty="0">
              <a:solidFill>
                <a:srgbClr val="000000"/>
              </a:solidFill>
              <a:latin typeface="Arial" charset="0"/>
              <a:cs typeface="Calibri" pitchFamily="34" charset="0"/>
            </a:endParaRPr>
          </a:p>
          <a:p>
            <a:pPr marL="0" indent="0" algn="just" fontAlgn="base">
              <a:spcAft>
                <a:spcPct val="0"/>
              </a:spcAft>
              <a:buClr>
                <a:srgbClr val="000000"/>
              </a:buClr>
              <a:buNone/>
              <a:defRPr/>
            </a:pPr>
            <a:endParaRPr lang="en-US" altLang="en-US" sz="1200" kern="0" dirty="0">
              <a:solidFill>
                <a:srgbClr val="000000"/>
              </a:solidFill>
              <a:latin typeface="Arial" charset="0"/>
              <a:cs typeface="Calibri" pitchFamily="34" charset="0"/>
            </a:endParaRPr>
          </a:p>
          <a:p>
            <a:pPr algn="just" fontAlgn="base"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r>
              <a:rPr lang="ru-RU" altLang="en-US" sz="1200" kern="0" dirty="0">
                <a:solidFill>
                  <a:srgbClr val="000000"/>
                </a:solidFill>
                <a:latin typeface="Arial" charset="0"/>
                <a:cs typeface="Calibri" pitchFamily="34" charset="0"/>
              </a:rPr>
              <a:t>Можливість для фінансових посередників взяти на себе більше ризиків і вийти на сегменти економіки, які недостатньо обслуговуються </a:t>
            </a:r>
          </a:p>
          <a:p>
            <a:pPr marL="0" indent="0" algn="just" fontAlgn="base">
              <a:spcAft>
                <a:spcPct val="0"/>
              </a:spcAft>
              <a:buClr>
                <a:srgbClr val="000000"/>
              </a:buClr>
              <a:buNone/>
              <a:defRPr/>
            </a:pPr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56" name="Rectangle 55"/>
          <p:cNvSpPr>
            <a:spLocks/>
          </p:cNvSpPr>
          <p:nvPr/>
        </p:nvSpPr>
        <p:spPr bwMode="gray">
          <a:xfrm>
            <a:off x="6334124" y="1524001"/>
            <a:ext cx="3835399" cy="415901"/>
          </a:xfrm>
          <a:prstGeom prst="rect">
            <a:avLst/>
          </a:prstGeom>
          <a:solidFill>
            <a:srgbClr val="FFD100"/>
          </a:solidFill>
          <a:ln>
            <a:noFill/>
          </a:ln>
          <a:extLst/>
        </p:spPr>
        <p:txBody>
          <a:bodyPr lIns="36000" tIns="36000" rIns="36000" bIns="36000" anchor="ctr"/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0" lvl="1" algn="ctr" eaLnBrk="1" hangingPunct="1">
              <a:spcBef>
                <a:spcPct val="0"/>
              </a:spcBef>
              <a:buNone/>
            </a:pPr>
            <a:r>
              <a:rPr lang="ru-RU" altLang="en-US" sz="1400" b="1" dirty="0" err="1">
                <a:latin typeface="Calibri" pitchFamily="34" charset="0"/>
              </a:rPr>
              <a:t>Більш</a:t>
            </a:r>
            <a:r>
              <a:rPr lang="ru-RU" altLang="en-US" sz="1400" b="1" dirty="0">
                <a:latin typeface="Calibri" pitchFamily="34" charset="0"/>
              </a:rPr>
              <a:t> </a:t>
            </a:r>
            <a:r>
              <a:rPr lang="ru-RU" altLang="en-US" sz="1400" b="1" dirty="0" err="1">
                <a:latin typeface="Calibri" pitchFamily="34" charset="0"/>
              </a:rPr>
              <a:t>низький</a:t>
            </a:r>
            <a:r>
              <a:rPr lang="ru-RU" altLang="en-US" sz="1400" b="1" dirty="0">
                <a:latin typeface="Calibri" pitchFamily="34" charset="0"/>
              </a:rPr>
              <a:t> </a:t>
            </a:r>
            <a:r>
              <a:rPr lang="ru-RU" altLang="en-US" sz="1400" b="1" dirty="0" err="1">
                <a:latin typeface="Calibri" pitchFamily="34" charset="0"/>
              </a:rPr>
              <a:t>ризик</a:t>
            </a:r>
            <a:r>
              <a:rPr lang="ru-RU" altLang="en-US" sz="1400" b="1" dirty="0">
                <a:latin typeface="Calibri" pitchFamily="34" charset="0"/>
              </a:rPr>
              <a:t> для малого і </a:t>
            </a:r>
            <a:r>
              <a:rPr lang="ru-RU" altLang="en-US" sz="1400" b="1" dirty="0" err="1">
                <a:latin typeface="Calibri" pitchFamily="34" charset="0"/>
              </a:rPr>
              <a:t>середнього</a:t>
            </a:r>
            <a:r>
              <a:rPr lang="ru-RU" altLang="en-US" sz="1400" b="1" dirty="0">
                <a:latin typeface="Calibri" pitchFamily="34" charset="0"/>
              </a:rPr>
              <a:t> </a:t>
            </a:r>
            <a:r>
              <a:rPr lang="ru-RU" altLang="en-US" sz="1400" b="1" dirty="0" err="1">
                <a:latin typeface="Calibri" pitchFamily="34" charset="0"/>
              </a:rPr>
              <a:t>бізнесу</a:t>
            </a:r>
            <a:r>
              <a:rPr lang="ru-RU" altLang="en-US" sz="1400" b="1" dirty="0">
                <a:latin typeface="Calibri" pitchFamily="34" charset="0"/>
              </a:rPr>
              <a:t> при </a:t>
            </a:r>
            <a:r>
              <a:rPr lang="ru-RU" altLang="en-US" sz="1400" b="1" dirty="0" err="1">
                <a:latin typeface="Calibri" pitchFamily="34" charset="0"/>
              </a:rPr>
              <a:t>використанні</a:t>
            </a:r>
            <a:r>
              <a:rPr lang="ru-RU" altLang="en-US" sz="1400" b="1" dirty="0">
                <a:latin typeface="Calibri" pitchFamily="34" charset="0"/>
              </a:rPr>
              <a:t> </a:t>
            </a:r>
            <a:r>
              <a:rPr lang="ru-RU" altLang="en-US" sz="1400" b="1" dirty="0" err="1">
                <a:latin typeface="Calibri" pitchFamily="34" charset="0"/>
              </a:rPr>
              <a:t>гарантії</a:t>
            </a:r>
            <a:endParaRPr lang="en-US" altLang="en-US" sz="1400" b="1" dirty="0">
              <a:latin typeface="Calibri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335548" y="1989746"/>
            <a:ext cx="3875253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fontAlgn="base" hangingPunct="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r>
              <a:rPr lang="ru-RU" sz="1200" kern="0" dirty="0" err="1">
                <a:solidFill>
                  <a:srgbClr val="000000"/>
                </a:solidFill>
                <a:cs typeface="Calibri" pitchFamily="34" charset="0"/>
              </a:rPr>
              <a:t>Більш</a:t>
            </a:r>
            <a:r>
              <a:rPr lang="ru-RU" sz="1200" kern="0" dirty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ru-RU" sz="1200" kern="0" dirty="0" err="1">
                <a:solidFill>
                  <a:srgbClr val="000000"/>
                </a:solidFill>
                <a:cs typeface="Calibri" pitchFamily="34" charset="0"/>
              </a:rPr>
              <a:t>низькі</a:t>
            </a:r>
            <a:r>
              <a:rPr lang="ru-RU" sz="1200" kern="0" dirty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ru-RU" sz="1200" kern="0" dirty="0" err="1">
                <a:solidFill>
                  <a:srgbClr val="000000"/>
                </a:solidFill>
                <a:cs typeface="Calibri" pitchFamily="34" charset="0"/>
              </a:rPr>
              <a:t>процентні</a:t>
            </a:r>
            <a:r>
              <a:rPr lang="ru-RU" sz="1200" kern="0" dirty="0">
                <a:solidFill>
                  <a:srgbClr val="000000"/>
                </a:solidFill>
                <a:cs typeface="Calibri" pitchFamily="34" charset="0"/>
              </a:rPr>
              <a:t> ставки і </a:t>
            </a:r>
            <a:r>
              <a:rPr lang="ru-RU" sz="1200" kern="0" dirty="0" err="1">
                <a:solidFill>
                  <a:srgbClr val="000000"/>
                </a:solidFill>
                <a:cs typeface="Calibri" pitchFamily="34" charset="0"/>
              </a:rPr>
              <a:t>триваліші</a:t>
            </a:r>
            <a:r>
              <a:rPr lang="ru-RU" sz="1200" kern="0" dirty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ru-RU" sz="1200" kern="0" dirty="0" err="1">
                <a:solidFill>
                  <a:srgbClr val="000000"/>
                </a:solidFill>
                <a:cs typeface="Calibri" pitchFamily="34" charset="0"/>
              </a:rPr>
              <a:t>терміни</a:t>
            </a:r>
            <a:r>
              <a:rPr lang="ru-RU" sz="1200" kern="0" dirty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ru-RU" sz="1200" kern="0" dirty="0" err="1">
                <a:solidFill>
                  <a:srgbClr val="000000"/>
                </a:solidFill>
                <a:cs typeface="Calibri" pitchFamily="34" charset="0"/>
              </a:rPr>
              <a:t>погашення</a:t>
            </a:r>
            <a:endParaRPr lang="en-US" sz="1200" kern="0" dirty="0">
              <a:solidFill>
                <a:srgbClr val="000000"/>
              </a:solidFill>
              <a:cs typeface="Calibri" pitchFamily="34" charset="0"/>
            </a:endParaRPr>
          </a:p>
          <a:p>
            <a:pPr marL="342900" indent="-342900" algn="just" eaLnBrk="0" fontAlgn="base" hangingPunct="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r>
              <a:rPr lang="uk-UA" sz="1200" kern="0" dirty="0">
                <a:solidFill>
                  <a:srgbClr val="000000"/>
                </a:solidFill>
                <a:cs typeface="Calibri" pitchFamily="34" charset="0"/>
              </a:rPr>
              <a:t>Нижчі вимоги до застав</a:t>
            </a:r>
            <a:endParaRPr lang="en-US" sz="1200" kern="0" dirty="0">
              <a:solidFill>
                <a:srgbClr val="000000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2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DA7D7E2-4B65-4333-8721-0F7F35ECF4A6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716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Діяльність Групи ЄІБ за межами ЄС</a:t>
            </a:r>
            <a:endParaRPr lang="en-GB" altLang="en-US" dirty="0" smtClean="0"/>
          </a:p>
        </p:txBody>
      </p:sp>
      <p:pic>
        <p:nvPicPr>
          <p:cNvPr id="71684" name="Picture 2" descr="C:\Users\andgulad\Desktop\Untit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13" y="2205039"/>
            <a:ext cx="2182812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2"/>
          <p:cNvSpPr/>
          <p:nvPr/>
        </p:nvSpPr>
        <p:spPr>
          <a:xfrm>
            <a:off x="1919289" y="3174259"/>
            <a:ext cx="2376487" cy="2376488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n-GB" sz="2400" b="1" kern="0" dirty="0">
              <a:solidFill>
                <a:prstClr val="white"/>
              </a:solidFill>
              <a:latin typeface="Calibri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56214" y="3984625"/>
            <a:ext cx="22875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uk-UA" altLang="en-US" sz="14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Кредитування за межами ЄС</a:t>
            </a:r>
            <a:endParaRPr lang="en-GB" sz="1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75949" y="385093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400" b="1" kern="0" dirty="0">
                <a:solidFill>
                  <a:prstClr val="white"/>
                </a:solidFill>
                <a:latin typeface="Calibri"/>
                <a:cs typeface="Arial"/>
              </a:rPr>
              <a:t>Група ЄІБ</a:t>
            </a:r>
            <a:endParaRPr lang="en-US" sz="2400" b="1" kern="0" dirty="0">
              <a:solidFill>
                <a:prstClr val="white"/>
              </a:solidFill>
              <a:latin typeface="Calibri"/>
              <a:cs typeface="Arial"/>
            </a:endParaRPr>
          </a:p>
          <a:p>
            <a:pPr>
              <a:defRPr/>
            </a:pPr>
            <a:r>
              <a:rPr lang="en-US" sz="3000" b="1" kern="0" dirty="0">
                <a:solidFill>
                  <a:prstClr val="white"/>
                </a:solidFill>
                <a:latin typeface="Calibri"/>
                <a:cs typeface="Arial"/>
              </a:rPr>
              <a:t>83.8</a:t>
            </a:r>
            <a:r>
              <a:rPr lang="uk-UA" sz="3000" b="1" kern="0" dirty="0" err="1">
                <a:solidFill>
                  <a:prstClr val="white"/>
                </a:solidFill>
                <a:latin typeface="Calibri"/>
                <a:cs typeface="Arial"/>
              </a:rPr>
              <a:t>млрд</a:t>
            </a:r>
            <a:r>
              <a:rPr lang="uk-UA" sz="3000" b="1" kern="0" dirty="0">
                <a:solidFill>
                  <a:prstClr val="white"/>
                </a:solidFill>
                <a:latin typeface="Calibri"/>
                <a:cs typeface="Arial"/>
              </a:rPr>
              <a:t> євро</a:t>
            </a:r>
            <a:endParaRPr lang="en-GB" sz="3000" b="1" kern="0" dirty="0">
              <a:solidFill>
                <a:prstClr val="white"/>
              </a:solidFill>
              <a:latin typeface="Calibri"/>
              <a:cs typeface="Arial"/>
            </a:endParaRPr>
          </a:p>
        </p:txBody>
      </p:sp>
      <p:sp>
        <p:nvSpPr>
          <p:cNvPr id="15" name="Oval 27"/>
          <p:cNvSpPr/>
          <p:nvPr/>
        </p:nvSpPr>
        <p:spPr>
          <a:xfrm>
            <a:off x="3200401" y="3639424"/>
            <a:ext cx="1126647" cy="774700"/>
          </a:xfrm>
          <a:prstGeom prst="ellipse">
            <a:avLst/>
          </a:prstGeom>
          <a:solidFill>
            <a:srgbClr val="79D2FF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uk-UA" sz="1000" b="1" kern="0" dirty="0">
                <a:solidFill>
                  <a:srgbClr val="FFFFFF"/>
                </a:solidFill>
                <a:cs typeface="Arial"/>
              </a:rPr>
              <a:t>За межами ЄС</a:t>
            </a:r>
            <a:endParaRPr lang="en-US" sz="1000" b="1" kern="0" dirty="0">
              <a:solidFill>
                <a:srgbClr val="FFFFFF"/>
              </a:solidFill>
              <a:cs typeface="Arial"/>
            </a:endParaRPr>
          </a:p>
          <a:p>
            <a:pPr algn="ctr">
              <a:defRPr/>
            </a:pPr>
            <a:r>
              <a:rPr lang="en-US" sz="1400" b="1" kern="0" dirty="0">
                <a:solidFill>
                  <a:srgbClr val="FFFFFF"/>
                </a:solidFill>
                <a:cs typeface="Arial"/>
              </a:rPr>
              <a:t>7.9</a:t>
            </a:r>
            <a:r>
              <a:rPr lang="ru-RU" sz="1400" b="1" kern="0" dirty="0">
                <a:solidFill>
                  <a:srgbClr val="FFFFFF"/>
                </a:solidFill>
                <a:cs typeface="Arial"/>
              </a:rPr>
              <a:t> </a:t>
            </a:r>
            <a:r>
              <a:rPr lang="uk-UA" sz="1400" b="1" kern="0" dirty="0">
                <a:solidFill>
                  <a:srgbClr val="FFFFFF"/>
                </a:solidFill>
                <a:cs typeface="Arial"/>
              </a:rPr>
              <a:t>млрд євро</a:t>
            </a:r>
            <a:endParaRPr lang="en-GB" sz="1400" b="1" kern="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7" name="Oval 27"/>
          <p:cNvSpPr/>
          <p:nvPr/>
        </p:nvSpPr>
        <p:spPr bwMode="auto">
          <a:xfrm>
            <a:off x="6402389" y="1989139"/>
            <a:ext cx="1584325" cy="1584325"/>
          </a:xfrm>
          <a:prstGeom prst="ellipse">
            <a:avLst/>
          </a:prstGeom>
          <a:solidFill>
            <a:srgbClr val="009ED6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n-GB" sz="2400" b="1" kern="0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537325" y="2293939"/>
            <a:ext cx="1314450" cy="811367"/>
          </a:xfrm>
          <a:prstGeom prst="rect">
            <a:avLst/>
          </a:prstGeom>
          <a:noFill/>
        </p:spPr>
        <p:txBody>
          <a:bodyPr lIns="36000" tIns="36000" rIns="36000" bIns="36000">
            <a:spAutoFit/>
          </a:bodyPr>
          <a:lstStyle/>
          <a:p>
            <a:pPr algn="ctr">
              <a:defRPr/>
            </a:pPr>
            <a:r>
              <a:rPr lang="uk-UA" sz="1200" b="1" kern="0" dirty="0">
                <a:solidFill>
                  <a:srgbClr val="FFFFFF"/>
                </a:solidFill>
                <a:cs typeface="Arial"/>
              </a:rPr>
              <a:t>Східні сусіди</a:t>
            </a:r>
            <a:endParaRPr lang="en-US" sz="1200" b="1" kern="0" dirty="0">
              <a:solidFill>
                <a:srgbClr val="FFFFFF"/>
              </a:solidFill>
              <a:cs typeface="Arial"/>
            </a:endParaRPr>
          </a:p>
          <a:p>
            <a:pPr algn="ctr">
              <a:defRPr/>
            </a:pPr>
            <a:r>
              <a:rPr lang="en-US" b="1" kern="0" dirty="0">
                <a:solidFill>
                  <a:srgbClr val="FFFFFF"/>
                </a:solidFill>
                <a:cs typeface="Arial"/>
              </a:rPr>
              <a:t>1.8</a:t>
            </a:r>
            <a:r>
              <a:rPr lang="uk-UA" b="1" kern="0" dirty="0">
                <a:solidFill>
                  <a:srgbClr val="FFFFFF"/>
                </a:solidFill>
                <a:cs typeface="Arial"/>
              </a:rPr>
              <a:t> </a:t>
            </a:r>
            <a:r>
              <a:rPr lang="uk-UA" b="1" kern="0" dirty="0" err="1">
                <a:solidFill>
                  <a:srgbClr val="FFFFFF"/>
                </a:solidFill>
                <a:cs typeface="Arial"/>
              </a:rPr>
              <a:t>млрд</a:t>
            </a:r>
            <a:endParaRPr lang="uk-UA" b="1" kern="0" dirty="0">
              <a:solidFill>
                <a:srgbClr val="FFFFFF"/>
              </a:solidFill>
              <a:cs typeface="Arial"/>
            </a:endParaRPr>
          </a:p>
          <a:p>
            <a:pPr algn="ctr">
              <a:defRPr/>
            </a:pPr>
            <a:r>
              <a:rPr lang="uk-UA" b="1" kern="0" dirty="0">
                <a:solidFill>
                  <a:srgbClr val="FFFFFF"/>
                </a:solidFill>
                <a:cs typeface="Arial"/>
              </a:rPr>
              <a:t>євро</a:t>
            </a:r>
            <a:endParaRPr lang="en-GB" b="1" kern="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9" name="Oval 27"/>
          <p:cNvSpPr/>
          <p:nvPr/>
        </p:nvSpPr>
        <p:spPr bwMode="auto">
          <a:xfrm>
            <a:off x="7464426" y="3635376"/>
            <a:ext cx="1331913" cy="1331913"/>
          </a:xfrm>
          <a:prstGeom prst="ellipse">
            <a:avLst/>
          </a:prstGeom>
          <a:solidFill>
            <a:srgbClr val="73CFA8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n-GB" sz="2400" b="1" kern="0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7456011" y="3695593"/>
            <a:ext cx="1371600" cy="1057588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ctr">
              <a:defRPr/>
            </a:pPr>
            <a:r>
              <a:rPr lang="uk-UA" sz="1000" b="1" kern="0" dirty="0">
                <a:solidFill>
                  <a:srgbClr val="FFFFFF"/>
                </a:solidFill>
                <a:cs typeface="Arial"/>
              </a:rPr>
              <a:t>Африка</a:t>
            </a:r>
            <a:r>
              <a:rPr lang="en-US" sz="1000" b="1" kern="0" dirty="0">
                <a:solidFill>
                  <a:srgbClr val="FFFFFF"/>
                </a:solidFill>
                <a:cs typeface="Arial"/>
              </a:rPr>
              <a:t>, </a:t>
            </a:r>
            <a:r>
              <a:rPr lang="uk-UA" sz="1000" b="1" kern="0" dirty="0">
                <a:solidFill>
                  <a:srgbClr val="FFFFFF"/>
                </a:solidFill>
                <a:cs typeface="Arial"/>
              </a:rPr>
              <a:t>Карибський басейн, Тихоокеанський регіон, Південна Африка</a:t>
            </a:r>
            <a:endParaRPr lang="en-US" sz="1000" b="1" kern="0" dirty="0">
              <a:solidFill>
                <a:srgbClr val="FFFFFF"/>
              </a:solidFill>
              <a:cs typeface="Arial"/>
            </a:endParaRPr>
          </a:p>
          <a:p>
            <a:pPr algn="ctr">
              <a:defRPr/>
            </a:pPr>
            <a:r>
              <a:rPr lang="en-US" sz="1400" b="1" kern="0" dirty="0">
                <a:solidFill>
                  <a:srgbClr val="FFFFFF"/>
                </a:solidFill>
                <a:cs typeface="Arial"/>
              </a:rPr>
              <a:t>0.8</a:t>
            </a:r>
            <a:r>
              <a:rPr lang="ru-RU" sz="1400" b="1" kern="0" dirty="0">
                <a:solidFill>
                  <a:srgbClr val="FFFFFF"/>
                </a:solidFill>
                <a:cs typeface="Arial"/>
              </a:rPr>
              <a:t> </a:t>
            </a:r>
            <a:r>
              <a:rPr lang="uk-UA" sz="1400" b="1" kern="0" dirty="0">
                <a:solidFill>
                  <a:srgbClr val="FFFFFF"/>
                </a:solidFill>
                <a:cs typeface="Arial"/>
              </a:rPr>
              <a:t>млрд євро</a:t>
            </a:r>
            <a:endParaRPr lang="en-GB" sz="1400" b="1" kern="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21" name="Oval 27"/>
          <p:cNvSpPr/>
          <p:nvPr/>
        </p:nvSpPr>
        <p:spPr bwMode="auto">
          <a:xfrm>
            <a:off x="8626476" y="2173288"/>
            <a:ext cx="1439863" cy="1439862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n-GB" sz="2400" b="1" kern="0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8827611" y="2205038"/>
            <a:ext cx="1060450" cy="1457698"/>
          </a:xfrm>
          <a:prstGeom prst="rect">
            <a:avLst/>
          </a:prstGeom>
          <a:noFill/>
        </p:spPr>
        <p:txBody>
          <a:bodyPr lIns="36000" tIns="36000" rIns="36000" bIns="36000">
            <a:spAutoFit/>
          </a:bodyPr>
          <a:lstStyle/>
          <a:p>
            <a:pPr algn="ctr">
              <a:defRPr/>
            </a:pPr>
            <a:r>
              <a:rPr lang="uk-UA" sz="1200" b="1" kern="0" dirty="0">
                <a:solidFill>
                  <a:srgbClr val="FFFFFF"/>
                </a:solidFill>
                <a:cs typeface="Arial"/>
              </a:rPr>
              <a:t>Країни ЄАВТ та  </a:t>
            </a:r>
            <a:r>
              <a:rPr lang="ru-RU" sz="1200" b="1" kern="0" dirty="0" err="1">
                <a:solidFill>
                  <a:srgbClr val="FFFFFF"/>
                </a:solidFill>
                <a:cs typeface="Arial"/>
              </a:rPr>
              <a:t>кандидатів</a:t>
            </a:r>
            <a:r>
              <a:rPr lang="ru-RU" sz="1200" b="1" kern="0" dirty="0">
                <a:solidFill>
                  <a:srgbClr val="FFFFFF"/>
                </a:solidFill>
                <a:cs typeface="Arial"/>
              </a:rPr>
              <a:t> у </a:t>
            </a:r>
            <a:r>
              <a:rPr lang="uk-UA" sz="1200" b="1" kern="0" dirty="0">
                <a:solidFill>
                  <a:srgbClr val="FFFFFF"/>
                </a:solidFill>
                <a:cs typeface="Arial"/>
              </a:rPr>
              <a:t> ЄС </a:t>
            </a:r>
            <a:r>
              <a:rPr lang="en-US" b="1" kern="0" dirty="0">
                <a:solidFill>
                  <a:srgbClr val="FFFFFF"/>
                </a:solidFill>
                <a:cs typeface="Arial"/>
              </a:rPr>
              <a:t>3.0</a:t>
            </a:r>
            <a:r>
              <a:rPr lang="ru-RU" b="1" kern="0" dirty="0">
                <a:solidFill>
                  <a:srgbClr val="FFFFFF"/>
                </a:solidFill>
                <a:cs typeface="Arial"/>
              </a:rPr>
              <a:t> </a:t>
            </a:r>
            <a:r>
              <a:rPr lang="uk-UA" b="1" kern="0" dirty="0">
                <a:solidFill>
                  <a:srgbClr val="FFFFFF"/>
                </a:solidFill>
                <a:cs typeface="Arial"/>
              </a:rPr>
              <a:t>млрд євро</a:t>
            </a:r>
            <a:endParaRPr lang="en-GB" b="1" kern="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23" name="Oval 27"/>
          <p:cNvSpPr/>
          <p:nvPr/>
        </p:nvSpPr>
        <p:spPr bwMode="auto">
          <a:xfrm>
            <a:off x="6167438" y="4941888"/>
            <a:ext cx="1441450" cy="1439862"/>
          </a:xfrm>
          <a:prstGeom prst="ellipse">
            <a:avLst/>
          </a:prstGeom>
          <a:solidFill>
            <a:srgbClr val="376092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n-GB" sz="2400" b="1" kern="0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6327776" y="5249864"/>
            <a:ext cx="1147763" cy="996033"/>
          </a:xfrm>
          <a:prstGeom prst="rect">
            <a:avLst/>
          </a:prstGeom>
          <a:noFill/>
        </p:spPr>
        <p:txBody>
          <a:bodyPr lIns="36000" tIns="36000" rIns="36000" bIns="36000">
            <a:spAutoFit/>
          </a:bodyPr>
          <a:lstStyle/>
          <a:p>
            <a:pPr algn="ctr">
              <a:defRPr/>
            </a:pPr>
            <a:r>
              <a:rPr lang="uk-UA" sz="1200" b="1" kern="0" dirty="0">
                <a:solidFill>
                  <a:srgbClr val="FFFFFF"/>
                </a:solidFill>
                <a:cs typeface="Arial"/>
              </a:rPr>
              <a:t>Південні сусіди</a:t>
            </a:r>
            <a:endParaRPr lang="en-US" sz="1200" b="1" kern="0" dirty="0">
              <a:solidFill>
                <a:srgbClr val="FFFFFF"/>
              </a:solidFill>
              <a:cs typeface="Arial"/>
            </a:endParaRPr>
          </a:p>
          <a:p>
            <a:pPr algn="ctr">
              <a:defRPr/>
            </a:pPr>
            <a:r>
              <a:rPr lang="en-US" b="1" kern="0" dirty="0">
                <a:solidFill>
                  <a:srgbClr val="FFFFFF"/>
                </a:solidFill>
                <a:cs typeface="Arial"/>
              </a:rPr>
              <a:t>1.6</a:t>
            </a:r>
            <a:r>
              <a:rPr lang="uk-UA" b="1" kern="0" dirty="0">
                <a:solidFill>
                  <a:srgbClr val="FFFFFF"/>
                </a:solidFill>
                <a:cs typeface="Arial"/>
              </a:rPr>
              <a:t> </a:t>
            </a:r>
            <a:r>
              <a:rPr lang="uk-UA" b="1" kern="0" dirty="0" err="1">
                <a:solidFill>
                  <a:srgbClr val="FFFFFF"/>
                </a:solidFill>
                <a:cs typeface="Arial"/>
              </a:rPr>
              <a:t>млрд</a:t>
            </a:r>
            <a:r>
              <a:rPr lang="uk-UA" b="1" kern="0" dirty="0">
                <a:solidFill>
                  <a:srgbClr val="FFFFFF"/>
                </a:solidFill>
                <a:cs typeface="Arial"/>
              </a:rPr>
              <a:t> євро</a:t>
            </a:r>
            <a:endParaRPr lang="en-GB" b="1" kern="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25" name="Oval 27"/>
          <p:cNvSpPr/>
          <p:nvPr/>
        </p:nvSpPr>
        <p:spPr bwMode="auto">
          <a:xfrm>
            <a:off x="8616951" y="4652963"/>
            <a:ext cx="1439863" cy="1439862"/>
          </a:xfrm>
          <a:prstGeom prst="ellipse">
            <a:avLst/>
          </a:prstGeom>
          <a:solidFill>
            <a:srgbClr val="00C08E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n-GB" sz="2400" b="1" kern="0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8842375" y="4962526"/>
            <a:ext cx="1060450" cy="1180699"/>
          </a:xfrm>
          <a:prstGeom prst="rect">
            <a:avLst/>
          </a:prstGeom>
          <a:noFill/>
        </p:spPr>
        <p:txBody>
          <a:bodyPr lIns="36000" tIns="36000" rIns="36000" bIns="36000">
            <a:spAutoFit/>
          </a:bodyPr>
          <a:lstStyle/>
          <a:p>
            <a:pPr algn="ctr">
              <a:defRPr/>
            </a:pPr>
            <a:r>
              <a:rPr lang="uk-UA" sz="1200" b="1" kern="0" dirty="0">
                <a:solidFill>
                  <a:srgbClr val="FFFFFF"/>
                </a:solidFill>
                <a:cs typeface="Arial"/>
              </a:rPr>
              <a:t>Азія та Латинська Америка</a:t>
            </a:r>
            <a:endParaRPr lang="en-US" sz="1200" b="1" kern="0" dirty="0">
              <a:solidFill>
                <a:srgbClr val="FFFFFF"/>
              </a:solidFill>
              <a:cs typeface="Arial"/>
            </a:endParaRPr>
          </a:p>
          <a:p>
            <a:pPr algn="ctr">
              <a:defRPr/>
            </a:pPr>
            <a:r>
              <a:rPr lang="en-US" b="1" kern="0" dirty="0">
                <a:solidFill>
                  <a:srgbClr val="FFFFFF"/>
                </a:solidFill>
                <a:cs typeface="Arial"/>
              </a:rPr>
              <a:t>0.8</a:t>
            </a:r>
            <a:r>
              <a:rPr lang="ru-RU" b="1" kern="0" dirty="0">
                <a:solidFill>
                  <a:srgbClr val="FFFFFF"/>
                </a:solidFill>
                <a:cs typeface="Arial"/>
              </a:rPr>
              <a:t> </a:t>
            </a:r>
            <a:r>
              <a:rPr lang="uk-UA" b="1" kern="0" dirty="0">
                <a:solidFill>
                  <a:srgbClr val="FFFFFF"/>
                </a:solidFill>
                <a:cs typeface="Arial"/>
              </a:rPr>
              <a:t>млрд євро</a:t>
            </a:r>
            <a:endParaRPr lang="en-GB" b="1" kern="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71700" name="Rectangle 26"/>
          <p:cNvSpPr>
            <a:spLocks/>
          </p:cNvSpPr>
          <p:nvPr/>
        </p:nvSpPr>
        <p:spPr bwMode="gray">
          <a:xfrm>
            <a:off x="1703389" y="1017589"/>
            <a:ext cx="8569325" cy="936625"/>
          </a:xfrm>
          <a:prstGeom prst="rect">
            <a:avLst/>
          </a:prstGeom>
          <a:noFill/>
          <a:ln w="12700">
            <a:solidFill>
              <a:srgbClr val="0070C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285750" indent="-285750" eaLnBrk="0" hangingPunct="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eaLnBrk="1" fontAlgn="base" hangingPunct="1">
              <a:spcBef>
                <a:spcPct val="70000"/>
              </a:spcBef>
              <a:spcAft>
                <a:spcPct val="0"/>
              </a:spcAft>
              <a:buFontTx/>
              <a:buChar char="•"/>
            </a:pPr>
            <a:r>
              <a:rPr lang="uk-UA" altLang="en-US" sz="1500" dirty="0">
                <a:solidFill>
                  <a:srgbClr val="0070C0"/>
                </a:solidFill>
              </a:rPr>
              <a:t>ЄІБ фінансує проекти у </a:t>
            </a:r>
            <a:r>
              <a:rPr lang="uk-UA" altLang="en-US" sz="1500" b="1" dirty="0">
                <a:solidFill>
                  <a:srgbClr val="0070C0"/>
                </a:solidFill>
              </a:rPr>
              <a:t>140 країнах, що не є членами ЄС</a:t>
            </a:r>
            <a:r>
              <a:rPr lang="en-US" altLang="en-US" sz="1500" dirty="0">
                <a:solidFill>
                  <a:srgbClr val="0070C0"/>
                </a:solidFill>
              </a:rPr>
              <a:t>.</a:t>
            </a:r>
          </a:p>
          <a:p>
            <a:pPr algn="just" eaLnBrk="1" fontAlgn="base" hangingPunct="1">
              <a:spcBef>
                <a:spcPct val="70000"/>
              </a:spcBef>
              <a:spcAft>
                <a:spcPct val="0"/>
              </a:spcAft>
              <a:buFontTx/>
              <a:buChar char="•"/>
            </a:pPr>
            <a:r>
              <a:rPr lang="uk-UA" altLang="en-US" sz="1500" dirty="0">
                <a:solidFill>
                  <a:srgbClr val="0070C0"/>
                </a:solidFill>
              </a:rPr>
              <a:t>Частка кредитування ЄІБ поза межами ЄС складає близько </a:t>
            </a:r>
            <a:r>
              <a:rPr lang="uk-UA" altLang="en-US" sz="1500" b="1" dirty="0">
                <a:solidFill>
                  <a:srgbClr val="0070C0"/>
                </a:solidFill>
              </a:rPr>
              <a:t>10% </a:t>
            </a:r>
            <a:r>
              <a:rPr lang="uk-UA" altLang="en-US" sz="1500" dirty="0">
                <a:solidFill>
                  <a:srgbClr val="0070C0"/>
                </a:solidFill>
              </a:rPr>
              <a:t>його загальної діяльності</a:t>
            </a:r>
            <a:r>
              <a:rPr lang="en-US" altLang="en-US" sz="16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247108" y="3000004"/>
            <a:ext cx="1656185" cy="657597"/>
          </a:xfrm>
          <a:prstGeom prst="rect">
            <a:avLst/>
          </a:prstGeom>
        </p:spPr>
        <p:txBody>
          <a:bodyPr spcFirstLastPara="1">
            <a:prstTxWarp prst="textArchUp">
              <a:avLst>
                <a:gd name="adj" fmla="val 11021495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2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Calibri"/>
                <a:cs typeface="Arial"/>
              </a:rPr>
              <a:t>2016</a:t>
            </a:r>
            <a:endParaRPr lang="en-GB" sz="2400" b="1" kern="0" dirty="0">
              <a:solidFill>
                <a:srgbClr val="000000">
                  <a:lumMod val="65000"/>
                  <a:lumOff val="35000"/>
                </a:srgbClr>
              </a:solidFill>
              <a:latin typeface="Calibri"/>
              <a:cs typeface="Arial"/>
            </a:endParaRPr>
          </a:p>
        </p:txBody>
      </p:sp>
      <p:grpSp>
        <p:nvGrpSpPr>
          <p:cNvPr id="28" name="Group 2"/>
          <p:cNvGrpSpPr>
            <a:grpSpLocks/>
          </p:cNvGrpSpPr>
          <p:nvPr/>
        </p:nvGrpSpPr>
        <p:grpSpPr bwMode="auto">
          <a:xfrm>
            <a:off x="2667001" y="4671774"/>
            <a:ext cx="2503117" cy="865188"/>
            <a:chOff x="1485932" y="3789040"/>
            <a:chExt cx="2504345" cy="864059"/>
          </a:xfrm>
        </p:grpSpPr>
        <p:sp>
          <p:nvSpPr>
            <p:cNvPr id="29" name="Oval 27"/>
            <p:cNvSpPr/>
            <p:nvPr/>
          </p:nvSpPr>
          <p:spPr>
            <a:xfrm>
              <a:off x="1485933" y="3789040"/>
              <a:ext cx="1033599" cy="864059"/>
            </a:xfrm>
            <a:prstGeom prst="ellipse">
              <a:avLst/>
            </a:prstGeom>
            <a:solidFill>
              <a:srgbClr val="FFD616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n-GB" sz="2400" b="1" kern="0" dirty="0">
                <a:solidFill>
                  <a:srgbClr val="0070C0"/>
                </a:solidFill>
                <a:cs typeface="Arial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485932" y="3969779"/>
              <a:ext cx="2504345" cy="472196"/>
            </a:xfrm>
            <a:prstGeom prst="rect">
              <a:avLst/>
            </a:prstGeom>
            <a:noFill/>
          </p:spPr>
          <p:txBody>
            <a:bodyPr wrap="square" lIns="36000" tIns="36000" rIns="36000" bIns="36000">
              <a:spAutoFit/>
            </a:bodyPr>
            <a:lstStyle/>
            <a:p>
              <a:pPr>
                <a:defRPr/>
              </a:pPr>
              <a:r>
                <a:rPr lang="uk-UA" sz="1000" b="1" kern="0" dirty="0">
                  <a:solidFill>
                    <a:srgbClr val="0070C0"/>
                  </a:solidFill>
                  <a:cs typeface="Arial"/>
                </a:rPr>
                <a:t>ЄІФ</a:t>
              </a:r>
              <a:r>
                <a:rPr lang="en-US" sz="1000" kern="0" dirty="0">
                  <a:solidFill>
                    <a:srgbClr val="0070C0"/>
                  </a:solidFill>
                  <a:cs typeface="Arial"/>
                </a:rPr>
                <a:t> </a:t>
              </a:r>
              <a:r>
                <a:rPr lang="uk-UA" sz="900" kern="0" dirty="0">
                  <a:solidFill>
                    <a:srgbClr val="0070C0"/>
                  </a:solidFill>
                  <a:cs typeface="Arial"/>
                </a:rPr>
                <a:t>у</a:t>
              </a:r>
              <a:r>
                <a:rPr lang="en-US" sz="900" kern="0" dirty="0">
                  <a:solidFill>
                    <a:srgbClr val="0070C0"/>
                  </a:solidFill>
                  <a:cs typeface="Arial"/>
                </a:rPr>
                <a:t> 2016:</a:t>
              </a:r>
            </a:p>
            <a:p>
              <a:pPr>
                <a:defRPr/>
              </a:pPr>
              <a:r>
                <a:rPr lang="en-US" sz="1600" b="1" kern="0" dirty="0">
                  <a:solidFill>
                    <a:srgbClr val="0070C0"/>
                  </a:solidFill>
                  <a:cs typeface="Arial"/>
                </a:rPr>
                <a:t>9.5</a:t>
              </a:r>
              <a:r>
                <a:rPr lang="ru-RU" sz="1600" b="1" kern="0" dirty="0">
                  <a:solidFill>
                    <a:srgbClr val="0070C0"/>
                  </a:solidFill>
                  <a:cs typeface="Arial"/>
                </a:rPr>
                <a:t> </a:t>
              </a:r>
              <a:r>
                <a:rPr lang="uk-UA" sz="1200" b="1" kern="0" dirty="0">
                  <a:solidFill>
                    <a:srgbClr val="0070C0"/>
                  </a:solidFill>
                  <a:cs typeface="Arial"/>
                </a:rPr>
                <a:t>млрд євро</a:t>
              </a:r>
              <a:endParaRPr lang="en-GB" sz="1200" b="1" kern="0" dirty="0">
                <a:solidFill>
                  <a:srgbClr val="0070C0"/>
                </a:solidFill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84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496A6E8-65A0-4C0D-BC2D-0B7DAF8F755F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32064" y="685801"/>
            <a:ext cx="7127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uk-UA" altLang="en-US" sz="2800" kern="0" dirty="0">
                <a:solidFill>
                  <a:srgbClr val="015CAB"/>
                </a:solidFill>
              </a:rPr>
              <a:t>Дякую за Вашу увагу!</a:t>
            </a:r>
            <a:endParaRPr lang="en-GB" altLang="en-US" sz="2800" kern="0" dirty="0">
              <a:solidFill>
                <a:srgbClr val="015CAB"/>
              </a:solidFill>
            </a:endParaRPr>
          </a:p>
        </p:txBody>
      </p:sp>
      <p:grpSp>
        <p:nvGrpSpPr>
          <p:cNvPr id="79876" name="Group 3"/>
          <p:cNvGrpSpPr>
            <a:grpSpLocks/>
          </p:cNvGrpSpPr>
          <p:nvPr/>
        </p:nvGrpSpPr>
        <p:grpSpPr bwMode="auto">
          <a:xfrm>
            <a:off x="1879601" y="2946401"/>
            <a:ext cx="3630613" cy="1851025"/>
            <a:chOff x="717550" y="1376363"/>
            <a:chExt cx="3492500" cy="1851520"/>
          </a:xfrm>
        </p:grpSpPr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717550" y="1376363"/>
              <a:ext cx="3492500" cy="1851520"/>
            </a:xfrm>
            <a:prstGeom prst="roundRect">
              <a:avLst>
                <a:gd name="adj" fmla="val 2593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0070C0"/>
              </a:solidFill>
              <a:prstDash val="solid"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GB" altLang="en-US" sz="2400" kern="0">
                <a:solidFill>
                  <a:srgbClr val="A5B2D8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pic>
          <p:nvPicPr>
            <p:cNvPr id="11" name="Picture 10" descr="logo_eib_e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700" y="1412875"/>
              <a:ext cx="1095375" cy="581025"/>
            </a:xfrm>
            <a:prstGeom prst="ellipse">
              <a:avLst/>
            </a:prstGeom>
            <a:solidFill>
              <a:sysClr val="window" lastClr="FFFFFF"/>
            </a:solidFill>
            <a:ln w="63500" cap="rnd" cmpd="sng" algn="ctr">
              <a:noFill/>
              <a:prstDash val="solid"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/>
          </p:spPr>
        </p:pic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870261" y="1484342"/>
              <a:ext cx="3235946" cy="163165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  <a:extLst/>
          </p:spPr>
          <p:txBody>
            <a:bodyPr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uk-UA" altLang="en-US" sz="1000" b="1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Лілія </a:t>
              </a:r>
              <a:r>
                <a:rPr lang="uk-UA" altLang="en-US" sz="1000" b="1" kern="0" dirty="0" err="1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Чернявська</a:t>
              </a:r>
              <a:endParaRPr lang="en-US" altLang="en-US" sz="1000" b="1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fontAlgn="auto">
                <a:spcAft>
                  <a:spcPts val="0"/>
                </a:spcAft>
                <a:defRPr/>
              </a:pPr>
              <a:endParaRPr lang="en-US" altLang="en-US" sz="1000" b="1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algn="just">
                <a:lnSpc>
                  <a:spcPct val="80000"/>
                </a:lnSpc>
                <a:defRPr/>
              </a:pPr>
              <a:r>
                <a:rPr lang="ru-RU" sz="10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Голова </a:t>
              </a:r>
              <a:r>
                <a:rPr lang="ru-RU" sz="1000" kern="0" dirty="0" err="1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Представництва</a:t>
              </a:r>
              <a:endParaRPr lang="ru-RU" sz="10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algn="just">
                <a:lnSpc>
                  <a:spcPct val="80000"/>
                </a:lnSpc>
                <a:defRPr/>
              </a:pPr>
              <a:r>
                <a:rPr lang="ru-RU" sz="10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 Європейського інвестиційного банку в Україні</a:t>
              </a:r>
              <a:endParaRPr lang="en-GB" sz="10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fontAlgn="auto">
                <a:spcAft>
                  <a:spcPts val="0"/>
                </a:spcAft>
                <a:defRPr/>
              </a:pPr>
              <a:endParaRPr lang="en-US" altLang="en-US" sz="10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fontAlgn="auto">
                <a:spcAft>
                  <a:spcPts val="0"/>
                </a:spcAft>
                <a:defRPr/>
              </a:pPr>
              <a:r>
                <a:rPr lang="uk-UA" altLang="en-US" sz="10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Телефон</a:t>
              </a:r>
              <a:r>
                <a:rPr lang="en-US" altLang="en-US" sz="10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: 	(</a:t>
              </a:r>
              <a:r>
                <a:rPr lang="en-GB" sz="10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+38) 0443908018</a:t>
              </a:r>
              <a:endParaRPr lang="en-US" altLang="en-US" sz="10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fontAlgn="auto">
                <a:spcAft>
                  <a:spcPts val="0"/>
                </a:spcAft>
                <a:defRPr/>
              </a:pPr>
              <a:r>
                <a:rPr lang="en-US" altLang="en-US" sz="10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email: 	</a:t>
              </a:r>
              <a:r>
                <a:rPr lang="en-US" altLang="en-US" sz="1000" kern="0" dirty="0">
                  <a:solidFill>
                    <a:srgbClr val="000000"/>
                  </a:solidFill>
                  <a:ea typeface="+mn-ea"/>
                  <a:cs typeface="Times New Roman"/>
                </a:rPr>
                <a:t> kiev@eib.org</a:t>
              </a:r>
            </a:p>
            <a:p>
              <a:pPr fontAlgn="auto">
                <a:spcAft>
                  <a:spcPts val="0"/>
                </a:spcAft>
                <a:defRPr/>
              </a:pPr>
              <a:endParaRPr lang="en-US" altLang="en-US" sz="10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fontAlgn="auto">
                <a:spcAft>
                  <a:spcPts val="0"/>
                </a:spcAft>
                <a:defRPr/>
              </a:pPr>
              <a:r>
                <a:rPr lang="uk-UA" altLang="en-US" sz="8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Європейський інвестиційний банк</a:t>
              </a:r>
              <a:endParaRPr lang="en-US" altLang="en-US" sz="8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fontAlgn="auto">
                <a:spcAft>
                  <a:spcPts val="0"/>
                </a:spcAft>
                <a:defRPr/>
              </a:pPr>
              <a:r>
                <a:rPr lang="uk-UA" altLang="en-US" sz="8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вул. Володимирська, 101</a:t>
              </a:r>
              <a:endParaRPr lang="en-US" altLang="en-US" sz="8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  <a:p>
              <a:pPr fontAlgn="auto">
                <a:spcAft>
                  <a:spcPts val="0"/>
                </a:spcAft>
                <a:defRPr/>
              </a:pPr>
              <a:r>
                <a:rPr lang="uk-UA" altLang="en-US" sz="800" kern="0" dirty="0">
                  <a:solidFill>
                    <a:srgbClr val="000000"/>
                  </a:solidFill>
                  <a:ea typeface="+mn-ea"/>
                  <a:cs typeface="Times New Roman" pitchFamily="18" charset="0"/>
                </a:rPr>
                <a:t>Київ, Україна</a:t>
              </a:r>
              <a:endParaRPr lang="en-US" altLang="en-US" sz="800" kern="0" dirty="0">
                <a:solidFill>
                  <a:srgbClr val="000000"/>
                </a:solidFill>
                <a:ea typeface="+mn-ea"/>
                <a:cs typeface="Times New Roman" pitchFamily="18" charset="0"/>
              </a:endParaRPr>
            </a:p>
          </p:txBody>
        </p:sp>
      </p:grpSp>
      <p:pic>
        <p:nvPicPr>
          <p:cNvPr id="1026" name="Picture 1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75708"/>
            <a:ext cx="2362200" cy="472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04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ED3308D-6CC9-4DDE-9FD5-421EC8423621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7475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Програма Спеціальних дій для України</a:t>
            </a:r>
            <a:r>
              <a:rPr lang="en-US" altLang="en-US" dirty="0" smtClean="0"/>
              <a:t>,</a:t>
            </a:r>
            <a:r>
              <a:rPr lang="uk-UA" altLang="en-US" dirty="0" smtClean="0"/>
              <a:t> </a:t>
            </a:r>
            <a:r>
              <a:rPr lang="en-US" altLang="en-US" dirty="0" smtClean="0"/>
              <a:t>3</a:t>
            </a:r>
            <a:r>
              <a:rPr lang="uk-UA" altLang="en-US" dirty="0" smtClean="0"/>
              <a:t> млрд</a:t>
            </a:r>
            <a:r>
              <a:rPr lang="en-US" altLang="en-US" dirty="0" smtClean="0"/>
              <a:t> </a:t>
            </a:r>
            <a:r>
              <a:rPr lang="uk-UA" altLang="en-US" dirty="0" smtClean="0"/>
              <a:t>євро на </a:t>
            </a:r>
            <a:r>
              <a:rPr lang="en-US" altLang="en-US" dirty="0" smtClean="0"/>
              <a:t>2014-2016</a:t>
            </a:r>
            <a:r>
              <a:rPr lang="uk-UA" altLang="en-US" dirty="0" smtClean="0"/>
              <a:t/>
            </a:r>
            <a:br>
              <a:rPr lang="uk-UA" altLang="en-US" dirty="0" smtClean="0"/>
            </a:br>
            <a:endParaRPr lang="en-GB" altLang="en-US" dirty="0" smtClean="0"/>
          </a:p>
        </p:txBody>
      </p:sp>
      <p:sp>
        <p:nvSpPr>
          <p:cNvPr id="17" name="Rectangle 16"/>
          <p:cNvSpPr/>
          <p:nvPr/>
        </p:nvSpPr>
        <p:spPr bwMode="auto">
          <a:xfrm>
            <a:off x="1857379" y="1274361"/>
            <a:ext cx="3859213" cy="360363"/>
          </a:xfrm>
          <a:prstGeom prst="rect">
            <a:avLst/>
          </a:prstGeom>
          <a:solidFill>
            <a:sysClr val="window" lastClr="FFFFFF">
              <a:alpha val="50000"/>
            </a:sysClr>
          </a:solidFill>
          <a:ln w="12700" cap="flat" cmpd="sng" algn="ctr">
            <a:solidFill>
              <a:srgbClr val="00AAE9"/>
            </a:solidFill>
            <a:prstDash val="solid"/>
          </a:ln>
          <a:effectLst/>
        </p:spPr>
        <p:txBody>
          <a:bodyPr anchor="ctr"/>
          <a:lstStyle/>
          <a:p>
            <a:pPr marL="65088" lvl="1" algn="ctr">
              <a:spcBef>
                <a:spcPts val="500"/>
              </a:spcBef>
              <a:spcAft>
                <a:spcPts val="300"/>
              </a:spcAft>
              <a:defRPr/>
            </a:pPr>
            <a:r>
              <a:rPr lang="uk-UA" sz="1400" b="1" kern="0" dirty="0">
                <a:solidFill>
                  <a:srgbClr val="009ED6"/>
                </a:solidFill>
                <a:latin typeface="Calibri"/>
              </a:rPr>
              <a:t>Інвестування в майбутнє України</a:t>
            </a:r>
            <a:r>
              <a:rPr lang="en-US" sz="1400" b="1" kern="0" dirty="0">
                <a:solidFill>
                  <a:srgbClr val="009ED6"/>
                </a:solidFill>
                <a:latin typeface="Calibri"/>
              </a:rPr>
              <a:t>!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6312745" y="1274360"/>
            <a:ext cx="3860800" cy="360363"/>
          </a:xfrm>
          <a:prstGeom prst="rect">
            <a:avLst/>
          </a:prstGeom>
          <a:solidFill>
            <a:sysClr val="window" lastClr="FFFFFF">
              <a:alpha val="50000"/>
            </a:sysClr>
          </a:solidFill>
          <a:ln w="12700" cap="flat" cmpd="sng" algn="ctr">
            <a:solidFill>
              <a:srgbClr val="00AAE9"/>
            </a:solidFill>
            <a:prstDash val="solid"/>
          </a:ln>
          <a:effectLst/>
        </p:spPr>
        <p:txBody>
          <a:bodyPr anchor="ctr"/>
          <a:lstStyle/>
          <a:p>
            <a:pPr marL="65088" lvl="1" algn="ctr">
              <a:spcBef>
                <a:spcPts val="500"/>
              </a:spcBef>
              <a:spcAft>
                <a:spcPts val="300"/>
              </a:spcAft>
              <a:defRPr/>
            </a:pPr>
            <a:r>
              <a:rPr lang="uk-UA" sz="1400" b="1" kern="0" dirty="0">
                <a:solidFill>
                  <a:srgbClr val="009ED6"/>
                </a:solidFill>
                <a:latin typeface="Calibri"/>
              </a:rPr>
              <a:t>Спеціальна експертна група для України</a:t>
            </a:r>
            <a:endParaRPr lang="en-US" sz="1400" b="1" kern="0" dirty="0">
              <a:solidFill>
                <a:srgbClr val="009ED6"/>
              </a:solidFill>
              <a:latin typeface="Calibri"/>
            </a:endParaRPr>
          </a:p>
        </p:txBody>
      </p:sp>
      <p:sp>
        <p:nvSpPr>
          <p:cNvPr id="35" name="Rectangle 34"/>
          <p:cNvSpPr>
            <a:spLocks/>
          </p:cNvSpPr>
          <p:nvPr/>
        </p:nvSpPr>
        <p:spPr bwMode="gray">
          <a:xfrm>
            <a:off x="6317506" y="1600201"/>
            <a:ext cx="3851278" cy="254793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lIns="0" tIns="108000" rIns="0" bIns="0"/>
          <a:lstStyle/>
          <a:p>
            <a:pPr marL="200025" lvl="1" indent="-200025" algn="just">
              <a:buFont typeface="Wingdings" pitchFamily="2" charset="2"/>
              <a:buChar char="§"/>
              <a:defRPr/>
            </a:pPr>
            <a:r>
              <a:rPr lang="uk-UA" sz="1260" b="1" dirty="0">
                <a:solidFill>
                  <a:srgbClr val="002060"/>
                </a:solidFill>
                <a:latin typeface="Calibri"/>
              </a:rPr>
              <a:t>Створена, щоб зосередитись на Програмі Спеціальних дій для України на 2014-2016 роки та за її межами</a:t>
            </a:r>
            <a:r>
              <a:rPr lang="en-US" sz="1260" b="1" dirty="0">
                <a:solidFill>
                  <a:srgbClr val="002060"/>
                </a:solidFill>
                <a:latin typeface="Calibri"/>
              </a:rPr>
              <a:t>.</a:t>
            </a:r>
            <a:endParaRPr lang="en-US" sz="900" b="1" dirty="0">
              <a:solidFill>
                <a:srgbClr val="002060"/>
              </a:solidFill>
              <a:latin typeface="Calibri"/>
            </a:endParaRPr>
          </a:p>
          <a:p>
            <a:pPr marL="0" lvl="1" algn="just">
              <a:defRPr/>
            </a:pPr>
            <a:endParaRPr lang="en-US" sz="400" b="1" dirty="0">
              <a:solidFill>
                <a:srgbClr val="002060"/>
              </a:solidFill>
              <a:latin typeface="Calibri"/>
            </a:endParaRPr>
          </a:p>
          <a:p>
            <a:pPr marL="0" lvl="1" algn="just">
              <a:defRPr/>
            </a:pPr>
            <a:endParaRPr lang="en-US" sz="800" b="1" dirty="0">
              <a:solidFill>
                <a:srgbClr val="002060"/>
              </a:solidFill>
              <a:latin typeface="Calibri"/>
            </a:endParaRPr>
          </a:p>
          <a:p>
            <a:pPr marL="200025" lvl="1" indent="-200025" algn="just">
              <a:buFont typeface="Wingdings" pitchFamily="2" charset="2"/>
              <a:buChar char="§"/>
              <a:defRPr/>
            </a:pPr>
            <a:r>
              <a:rPr lang="uk-UA" sz="1260" b="1" dirty="0">
                <a:solidFill>
                  <a:srgbClr val="002060"/>
                </a:solidFill>
                <a:latin typeface="Calibri"/>
              </a:rPr>
              <a:t>Робота протягом усього циклу проекту, а також співпраця з усіма зацікавленими сторонами відіграє важливу роль у вирішенні різноманітних проблемних питань українських  партнерів</a:t>
            </a:r>
            <a:r>
              <a:rPr lang="en-US" sz="1260" b="1" dirty="0">
                <a:solidFill>
                  <a:srgbClr val="002060"/>
                </a:solidFill>
                <a:latin typeface="Calibri"/>
              </a:rPr>
              <a:t>. </a:t>
            </a:r>
          </a:p>
          <a:p>
            <a:pPr marL="0" lvl="1" algn="just">
              <a:defRPr/>
            </a:pPr>
            <a:endParaRPr lang="en-GB" sz="800" b="1" dirty="0">
              <a:solidFill>
                <a:srgbClr val="002060"/>
              </a:solidFill>
              <a:latin typeface="Calibri"/>
            </a:endParaRPr>
          </a:p>
          <a:p>
            <a:pPr marL="200025" lvl="1" indent="-200025" algn="just">
              <a:buFont typeface="Wingdings" pitchFamily="2" charset="2"/>
              <a:buChar char="§"/>
              <a:defRPr/>
            </a:pPr>
            <a:r>
              <a:rPr lang="uk-UA" sz="1260" b="1" dirty="0">
                <a:solidFill>
                  <a:srgbClr val="002060"/>
                </a:solidFill>
                <a:latin typeface="Calibri"/>
              </a:rPr>
              <a:t>Як результат</a:t>
            </a:r>
            <a:r>
              <a:rPr lang="en-US" sz="1260" b="1" dirty="0">
                <a:solidFill>
                  <a:srgbClr val="002060"/>
                </a:solidFill>
                <a:latin typeface="Calibri"/>
              </a:rPr>
              <a:t>, </a:t>
            </a:r>
            <a:r>
              <a:rPr lang="uk-UA" sz="1260" b="1" dirty="0">
                <a:solidFill>
                  <a:srgbClr val="002060"/>
                </a:solidFill>
                <a:latin typeface="Calibri"/>
              </a:rPr>
              <a:t>декілька інноваційних проектів  були доведені до стадії реалізації</a:t>
            </a:r>
            <a:r>
              <a:rPr lang="en-US" sz="1260" b="1" dirty="0">
                <a:solidFill>
                  <a:srgbClr val="002060"/>
                </a:solidFill>
                <a:latin typeface="Calibri"/>
              </a:rPr>
              <a:t>, </a:t>
            </a:r>
            <a:r>
              <a:rPr lang="uk-UA" sz="1260" b="1" dirty="0">
                <a:solidFill>
                  <a:srgbClr val="002060"/>
                </a:solidFill>
                <a:latin typeface="Calibri"/>
              </a:rPr>
              <a:t>зокрема</a:t>
            </a:r>
            <a:r>
              <a:rPr lang="en-US" sz="1260" b="1" dirty="0">
                <a:solidFill>
                  <a:srgbClr val="002060"/>
                </a:solidFill>
                <a:latin typeface="Calibri"/>
              </a:rPr>
              <a:t>:</a:t>
            </a:r>
          </a:p>
          <a:p>
            <a:pPr marL="200025" lvl="1" indent="-200025" algn="just">
              <a:buFont typeface="Wingdings" pitchFamily="2" charset="2"/>
              <a:buChar char="§"/>
              <a:defRPr/>
            </a:pPr>
            <a:endParaRPr lang="en-US" sz="1260" b="1" dirty="0">
              <a:solidFill>
                <a:srgbClr val="002060"/>
              </a:solidFill>
              <a:latin typeface="Calibri"/>
            </a:endParaRPr>
          </a:p>
          <a:p>
            <a:pPr marL="0" lvl="1" algn="just">
              <a:defRPr/>
            </a:pPr>
            <a:endParaRPr lang="en-GB" sz="1260" b="1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13" name="Picture 12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535508" y="3740395"/>
            <a:ext cx="1617892" cy="972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526269" y="3731271"/>
            <a:ext cx="1617892" cy="981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708" y="5119959"/>
            <a:ext cx="1617892" cy="97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525947" y="5119959"/>
            <a:ext cx="1617892" cy="9727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5791200" y="6096000"/>
            <a:ext cx="294984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1050" b="1" kern="0" dirty="0">
                <a:solidFill>
                  <a:srgbClr val="002060"/>
                </a:solidFill>
                <a:latin typeface="Calibri"/>
              </a:rPr>
              <a:t>Основний кредит для аграрної  галузі - Україна</a:t>
            </a:r>
            <a:endParaRPr lang="en-GB" sz="1050" b="1" kern="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636620" y="6086348"/>
            <a:ext cx="137730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uk-UA" sz="1050" b="1" kern="0" dirty="0">
                <a:solidFill>
                  <a:srgbClr val="002060"/>
                </a:solidFill>
                <a:latin typeface="Calibri"/>
              </a:rPr>
              <a:t>Вища освіта України</a:t>
            </a:r>
            <a:endParaRPr lang="en-GB" sz="1050" b="1" kern="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24600" y="4724400"/>
            <a:ext cx="21336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uk-UA" sz="105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Надзвичайна кредитна програма для відновлення України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305800" y="4714748"/>
            <a:ext cx="21336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1050" b="1" kern="0" dirty="0">
                <a:solidFill>
                  <a:srgbClr val="002060"/>
                </a:solidFill>
                <a:latin typeface="Calibri"/>
              </a:rPr>
              <a:t>Програма розвитку муніципальної інфраструктури</a:t>
            </a:r>
            <a:endParaRPr lang="en-GB" sz="1050" b="1" kern="0" dirty="0">
              <a:solidFill>
                <a:srgbClr val="002060"/>
              </a:solidFill>
              <a:latin typeface="Calibri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900403" y="1752600"/>
            <a:ext cx="494" cy="4428000"/>
          </a:xfrm>
          <a:prstGeom prst="straightConnector1">
            <a:avLst/>
          </a:prstGeom>
          <a:ln w="76200">
            <a:solidFill>
              <a:srgbClr val="00AAE9"/>
            </a:solidFill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37"/>
          <p:cNvGrpSpPr/>
          <p:nvPr/>
        </p:nvGrpSpPr>
        <p:grpSpPr>
          <a:xfrm>
            <a:off x="1828801" y="1843012"/>
            <a:ext cx="3887791" cy="762000"/>
            <a:chOff x="412398" y="1473414"/>
            <a:chExt cx="4137377" cy="762000"/>
          </a:xfrm>
        </p:grpSpPr>
        <p:sp>
          <p:nvSpPr>
            <p:cNvPr id="24" name="Oval 23"/>
            <p:cNvSpPr/>
            <p:nvPr/>
          </p:nvSpPr>
          <p:spPr>
            <a:xfrm>
              <a:off x="412398" y="1576753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AA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/>
            </a:p>
          </p:txBody>
        </p:sp>
        <p:grpSp>
          <p:nvGrpSpPr>
            <p:cNvPr id="25" name="Group 30"/>
            <p:cNvGrpSpPr/>
            <p:nvPr/>
          </p:nvGrpSpPr>
          <p:grpSpPr>
            <a:xfrm>
              <a:off x="691662" y="1473414"/>
              <a:ext cx="3858113" cy="179539"/>
              <a:chOff x="691662" y="1473414"/>
              <a:chExt cx="3858113" cy="179539"/>
            </a:xfrm>
          </p:grpSpPr>
          <p:cxnSp>
            <p:nvCxnSpPr>
              <p:cNvPr id="27" name="Straight Connector 26"/>
              <p:cNvCxnSpPr/>
              <p:nvPr/>
            </p:nvCxnSpPr>
            <p:spPr>
              <a:xfrm>
                <a:off x="691662" y="1652953"/>
                <a:ext cx="3858113" cy="0"/>
              </a:xfrm>
              <a:prstGeom prst="line">
                <a:avLst/>
              </a:prstGeom>
              <a:ln>
                <a:solidFill>
                  <a:srgbClr val="009E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/>
              <p:cNvSpPr txBox="1"/>
              <p:nvPr/>
            </p:nvSpPr>
            <p:spPr>
              <a:xfrm>
                <a:off x="691662" y="1473414"/>
                <a:ext cx="1037194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uk-UA" sz="1050" b="1" dirty="0">
                    <a:solidFill>
                      <a:srgbClr val="00AAE9"/>
                    </a:solidFill>
                  </a:rPr>
                  <a:t>Березень</a:t>
                </a:r>
                <a:r>
                  <a:rPr lang="en-GB" sz="1050" b="1" dirty="0">
                    <a:solidFill>
                      <a:srgbClr val="00AAE9"/>
                    </a:solidFill>
                  </a:rPr>
                  <a:t> 2014</a:t>
                </a:r>
              </a:p>
            </p:txBody>
          </p:sp>
        </p:grpSp>
        <p:sp>
          <p:nvSpPr>
            <p:cNvPr id="26" name="Rectangle 25"/>
            <p:cNvSpPr>
              <a:spLocks/>
            </p:cNvSpPr>
            <p:nvPr/>
          </p:nvSpPr>
          <p:spPr bwMode="gray">
            <a:xfrm>
              <a:off x="630702" y="1659977"/>
              <a:ext cx="3858113" cy="575437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lIns="0" tIns="108000" rIns="0" bIns="0">
              <a:noAutofit/>
            </a:bodyPr>
            <a:lstStyle/>
            <a:p>
              <a:pPr marL="265113" lvl="1" indent="-200025" algn="just">
                <a:spcBef>
                  <a:spcPts val="500"/>
                </a:spcBef>
                <a:buFont typeface="Wingdings" pitchFamily="2" charset="2"/>
                <a:buChar char="§"/>
                <a:defRPr/>
              </a:pPr>
              <a:r>
                <a:rPr lang="uk-UA" sz="1260" b="1" dirty="0">
                  <a:solidFill>
                    <a:srgbClr val="002060"/>
                  </a:solidFill>
                  <a:latin typeface="Calibri"/>
                </a:rPr>
                <a:t>Європейська комісія анонсувала План комплексної підтримки України на загальну суму </a:t>
              </a:r>
              <a:r>
                <a:rPr lang="en-US" sz="1260" b="1" dirty="0">
                  <a:solidFill>
                    <a:srgbClr val="002060"/>
                  </a:solidFill>
                  <a:latin typeface="Calibri"/>
                </a:rPr>
                <a:t>11</a:t>
              </a:r>
              <a:r>
                <a:rPr lang="uk-UA" sz="1260" b="1" dirty="0">
                  <a:solidFill>
                    <a:srgbClr val="002060"/>
                  </a:solidFill>
                  <a:latin typeface="Calibri"/>
                </a:rPr>
                <a:t> млрд євро</a:t>
              </a:r>
              <a:r>
                <a:rPr lang="en-US" sz="1260" b="1" dirty="0">
                  <a:solidFill>
                    <a:srgbClr val="002060"/>
                  </a:solidFill>
                  <a:latin typeface="Calibri"/>
                </a:rPr>
                <a:t>.</a:t>
              </a:r>
            </a:p>
          </p:txBody>
        </p:sp>
      </p:grpSp>
      <p:grpSp>
        <p:nvGrpSpPr>
          <p:cNvPr id="29" name="Group 78"/>
          <p:cNvGrpSpPr/>
          <p:nvPr/>
        </p:nvGrpSpPr>
        <p:grpSpPr>
          <a:xfrm>
            <a:off x="1828801" y="3513444"/>
            <a:ext cx="3887791" cy="829956"/>
            <a:chOff x="412398" y="1473414"/>
            <a:chExt cx="4137377" cy="579584"/>
          </a:xfrm>
        </p:grpSpPr>
        <p:sp>
          <p:nvSpPr>
            <p:cNvPr id="30" name="Oval 29"/>
            <p:cNvSpPr/>
            <p:nvPr/>
          </p:nvSpPr>
          <p:spPr>
            <a:xfrm>
              <a:off x="412398" y="1576753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AA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/>
            </a:p>
          </p:txBody>
        </p:sp>
        <p:grpSp>
          <p:nvGrpSpPr>
            <p:cNvPr id="31" name="Group 80"/>
            <p:cNvGrpSpPr/>
            <p:nvPr/>
          </p:nvGrpSpPr>
          <p:grpSpPr>
            <a:xfrm>
              <a:off x="691662" y="1473414"/>
              <a:ext cx="3858113" cy="179539"/>
              <a:chOff x="691662" y="1473414"/>
              <a:chExt cx="3858113" cy="179539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691662" y="1652953"/>
                <a:ext cx="3858113" cy="0"/>
              </a:xfrm>
              <a:prstGeom prst="line">
                <a:avLst/>
              </a:prstGeom>
              <a:ln>
                <a:solidFill>
                  <a:srgbClr val="009E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>
                <a:off x="691662" y="1473414"/>
                <a:ext cx="1037194" cy="1128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uk-UA" sz="1050" b="1" dirty="0">
                    <a:solidFill>
                      <a:srgbClr val="00AAE9"/>
                    </a:solidFill>
                  </a:rPr>
                  <a:t>Березень</a:t>
                </a:r>
                <a:r>
                  <a:rPr lang="en-GB" sz="1050" b="1" dirty="0">
                    <a:solidFill>
                      <a:srgbClr val="00AAE9"/>
                    </a:solidFill>
                  </a:rPr>
                  <a:t> 2014</a:t>
                </a:r>
              </a:p>
            </p:txBody>
          </p:sp>
        </p:grpSp>
        <p:sp>
          <p:nvSpPr>
            <p:cNvPr id="32" name="Rectangle 31"/>
            <p:cNvSpPr>
              <a:spLocks/>
            </p:cNvSpPr>
            <p:nvPr/>
          </p:nvSpPr>
          <p:spPr bwMode="gray">
            <a:xfrm>
              <a:off x="630702" y="1659977"/>
              <a:ext cx="3858114" cy="393021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lIns="0" tIns="108000" rIns="0" bIns="0">
              <a:noAutofit/>
            </a:bodyPr>
            <a:lstStyle/>
            <a:p>
              <a:pPr marL="200025" lvl="1" indent="-200025" algn="just">
                <a:buFont typeface="Wingdings" pitchFamily="2" charset="2"/>
                <a:buChar char="§"/>
                <a:defRPr/>
              </a:pPr>
              <a:r>
                <a:rPr lang="uk-UA" sz="1260" b="1" dirty="0">
                  <a:solidFill>
                    <a:srgbClr val="002060"/>
                  </a:solidFill>
                  <a:latin typeface="Calibri"/>
                </a:rPr>
                <a:t>ЄІБ вирішив виділити 3 млрд євро нових інвестицій протягом 2014 – 2016.</a:t>
              </a:r>
              <a:endParaRPr lang="uk-UA" sz="1200" b="1" dirty="0">
                <a:solidFill>
                  <a:srgbClr val="002060"/>
                </a:solidFill>
                <a:latin typeface="Calibri"/>
              </a:endParaRPr>
            </a:p>
          </p:txBody>
        </p:sp>
      </p:grpSp>
      <p:grpSp>
        <p:nvGrpSpPr>
          <p:cNvPr id="44" name="Group 92"/>
          <p:cNvGrpSpPr/>
          <p:nvPr/>
        </p:nvGrpSpPr>
        <p:grpSpPr>
          <a:xfrm>
            <a:off x="1828801" y="4970994"/>
            <a:ext cx="3887791" cy="972606"/>
            <a:chOff x="412398" y="1473414"/>
            <a:chExt cx="4137377" cy="972606"/>
          </a:xfrm>
        </p:grpSpPr>
        <p:sp>
          <p:nvSpPr>
            <p:cNvPr id="45" name="Oval 44"/>
            <p:cNvSpPr/>
            <p:nvPr/>
          </p:nvSpPr>
          <p:spPr>
            <a:xfrm>
              <a:off x="412398" y="1576753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AA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/>
            </a:p>
          </p:txBody>
        </p:sp>
        <p:grpSp>
          <p:nvGrpSpPr>
            <p:cNvPr id="46" name="Group 94"/>
            <p:cNvGrpSpPr/>
            <p:nvPr/>
          </p:nvGrpSpPr>
          <p:grpSpPr>
            <a:xfrm>
              <a:off x="691662" y="1473414"/>
              <a:ext cx="3858113" cy="179539"/>
              <a:chOff x="691662" y="1473414"/>
              <a:chExt cx="3858113" cy="179539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691662" y="1652953"/>
                <a:ext cx="3858113" cy="0"/>
              </a:xfrm>
              <a:prstGeom prst="line">
                <a:avLst/>
              </a:prstGeom>
              <a:ln>
                <a:solidFill>
                  <a:srgbClr val="009ED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>
                <a:off x="691662" y="1473414"/>
                <a:ext cx="955311" cy="1615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uk-UA" sz="1050" b="1" dirty="0">
                    <a:solidFill>
                      <a:srgbClr val="00AAE9"/>
                    </a:solidFill>
                  </a:rPr>
                  <a:t>Грудень </a:t>
                </a:r>
                <a:r>
                  <a:rPr lang="en-GB" sz="1050" b="1" dirty="0">
                    <a:solidFill>
                      <a:srgbClr val="00AAE9"/>
                    </a:solidFill>
                  </a:rPr>
                  <a:t>2016</a:t>
                </a:r>
              </a:p>
            </p:txBody>
          </p:sp>
        </p:grpSp>
        <p:sp>
          <p:nvSpPr>
            <p:cNvPr id="47" name="Rectangle 46"/>
            <p:cNvSpPr>
              <a:spLocks/>
            </p:cNvSpPr>
            <p:nvPr/>
          </p:nvSpPr>
          <p:spPr bwMode="gray">
            <a:xfrm>
              <a:off x="630702" y="1659977"/>
              <a:ext cx="3858113" cy="78604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lIns="0" tIns="108000" rIns="0" bIns="0">
              <a:noAutofit/>
            </a:bodyPr>
            <a:lstStyle/>
            <a:p>
              <a:pPr marL="200025" lvl="1" indent="-200025" algn="just">
                <a:buFont typeface="Wingdings" pitchFamily="2" charset="2"/>
                <a:buChar char="§"/>
                <a:defRPr/>
              </a:pPr>
              <a:r>
                <a:rPr lang="uk-UA" sz="1260" b="1" dirty="0">
                  <a:solidFill>
                    <a:srgbClr val="002060"/>
                  </a:solidFill>
                  <a:latin typeface="Calibri"/>
                </a:rPr>
                <a:t>ЄІБ повністю виконав свою обіцянку</a:t>
              </a:r>
              <a:r>
                <a:rPr lang="en-US" sz="1260" b="1" dirty="0">
                  <a:solidFill>
                    <a:srgbClr val="002060"/>
                  </a:solidFill>
                  <a:latin typeface="Calibri"/>
                </a:rPr>
                <a:t>:</a:t>
              </a:r>
            </a:p>
            <a:p>
              <a:pPr marL="400050" lvl="2" indent="-180975" algn="just">
                <a:buFont typeface="Frutiger 45 Light" pitchFamily="34" charset="0"/>
                <a:buChar char="₋"/>
                <a:defRPr/>
              </a:pPr>
              <a:r>
                <a:rPr lang="uk-UA" sz="1260" dirty="0">
                  <a:solidFill>
                    <a:srgbClr val="002060"/>
                  </a:solidFill>
                  <a:latin typeface="Calibri"/>
                </a:rPr>
                <a:t>Підписано 15 угод на суму більше ніж 3 </a:t>
              </a:r>
              <a:r>
                <a:rPr lang="uk-UA" sz="1260" dirty="0" err="1">
                  <a:solidFill>
                    <a:srgbClr val="002060"/>
                  </a:solidFill>
                  <a:latin typeface="Calibri"/>
                </a:rPr>
                <a:t>млрд</a:t>
              </a:r>
              <a:r>
                <a:rPr lang="uk-UA" sz="1260" dirty="0">
                  <a:solidFill>
                    <a:srgbClr val="002060"/>
                  </a:solidFill>
                  <a:latin typeface="Calibri"/>
                </a:rPr>
                <a:t> євро у різних секторах </a:t>
              </a:r>
              <a:endParaRPr lang="en-US" sz="1260" dirty="0">
                <a:solidFill>
                  <a:srgbClr val="002060"/>
                </a:solidFill>
                <a:latin typeface="Calibri"/>
              </a:endParaRPr>
            </a:p>
            <a:p>
              <a:pPr marL="400050" lvl="2" indent="-180975" algn="just">
                <a:buFont typeface="Frutiger 45 Light" pitchFamily="34" charset="0"/>
                <a:buChar char="₋"/>
                <a:defRPr/>
              </a:pPr>
              <a:r>
                <a:rPr lang="uk-UA" sz="1260" dirty="0">
                  <a:solidFill>
                    <a:srgbClr val="002060"/>
                  </a:solidFill>
                  <a:latin typeface="Calibri"/>
                </a:rPr>
                <a:t>Надано консультативну підтримку  паралельно із фінансуванням</a:t>
              </a:r>
              <a:endParaRPr lang="en-US" sz="1260" dirty="0">
                <a:solidFill>
                  <a:srgbClr val="002060"/>
                </a:solidFill>
                <a:latin typeface="Calibri"/>
              </a:endParaRPr>
            </a:p>
          </p:txBody>
        </p:sp>
      </p:grpSp>
      <p:sp>
        <p:nvSpPr>
          <p:cNvPr id="50" name="Isosceles Triangle 49"/>
          <p:cNvSpPr/>
          <p:nvPr/>
        </p:nvSpPr>
        <p:spPr>
          <a:xfrm rot="10800000">
            <a:off x="2291725" y="3048000"/>
            <a:ext cx="3490791" cy="153888"/>
          </a:xfrm>
          <a:prstGeom prst="triangle">
            <a:avLst/>
          </a:prstGeom>
          <a:solidFill>
            <a:srgbClr val="93DB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Isosceles Triangle 51"/>
          <p:cNvSpPr/>
          <p:nvPr/>
        </p:nvSpPr>
        <p:spPr>
          <a:xfrm rot="10800000">
            <a:off x="2291725" y="4570511"/>
            <a:ext cx="3490791" cy="153888"/>
          </a:xfrm>
          <a:prstGeom prst="triangle">
            <a:avLst/>
          </a:prstGeom>
          <a:solidFill>
            <a:srgbClr val="93DB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46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2F51875-8CAB-4ACE-AE3E-1A42CA900202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000">
              <a:solidFill>
                <a:srgbClr val="FFFFFF"/>
              </a:solidFill>
            </a:endParaRPr>
          </a:p>
        </p:txBody>
      </p:sp>
      <p:sp>
        <p:nvSpPr>
          <p:cNvPr id="737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Програма спеціальних дій для України</a:t>
            </a:r>
            <a:r>
              <a:rPr lang="en-US" altLang="en-US" dirty="0" smtClean="0"/>
              <a:t>, 3</a:t>
            </a:r>
            <a:r>
              <a:rPr lang="uk-UA" altLang="en-US" dirty="0" smtClean="0"/>
              <a:t> </a:t>
            </a:r>
            <a:r>
              <a:rPr lang="uk-UA" altLang="en-US" dirty="0" err="1" smtClean="0"/>
              <a:t>млрд</a:t>
            </a:r>
            <a:r>
              <a:rPr lang="uk-UA" altLang="en-US" dirty="0" smtClean="0"/>
              <a:t> євро</a:t>
            </a:r>
            <a:r>
              <a:rPr lang="en-US" altLang="en-US" dirty="0" smtClean="0"/>
              <a:t> </a:t>
            </a:r>
            <a:r>
              <a:rPr lang="uk-UA" altLang="en-US" dirty="0" smtClean="0"/>
              <a:t>на</a:t>
            </a:r>
            <a:r>
              <a:rPr lang="en-US" altLang="en-US" dirty="0" smtClean="0"/>
              <a:t> 2014-2016</a:t>
            </a:r>
            <a:endParaRPr lang="en-GB" altLang="en-US" dirty="0" smtClean="0"/>
          </a:p>
        </p:txBody>
      </p:sp>
      <p:sp>
        <p:nvSpPr>
          <p:cNvPr id="12305" name="Rectangle 15"/>
          <p:cNvSpPr>
            <a:spLocks/>
          </p:cNvSpPr>
          <p:nvPr/>
        </p:nvSpPr>
        <p:spPr bwMode="gray">
          <a:xfrm>
            <a:off x="1727201" y="2286000"/>
            <a:ext cx="2844800" cy="769938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 anchor="ctr"/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0" lvl="1"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uk-UA" altLang="en-US" sz="1600" dirty="0">
                <a:solidFill>
                  <a:srgbClr val="0070C0"/>
                </a:solidFill>
                <a:latin typeface="Calibri" pitchFamily="34" charset="0"/>
              </a:rPr>
              <a:t>Розвиток  місцевого приватного сектору, зокрема МСП</a:t>
            </a:r>
            <a:endParaRPr lang="en-US" altLang="en-US" sz="16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7" name="Rectangle 26"/>
          <p:cNvSpPr>
            <a:spLocks/>
          </p:cNvSpPr>
          <p:nvPr/>
        </p:nvSpPr>
        <p:spPr bwMode="gray">
          <a:xfrm>
            <a:off x="1727200" y="3615532"/>
            <a:ext cx="2844800" cy="769936"/>
          </a:xfrm>
          <a:prstGeom prst="rect">
            <a:avLst/>
          </a:prstGeom>
          <a:noFill/>
          <a:ln w="19050">
            <a:solidFill>
              <a:srgbClr val="009ED6"/>
            </a:solidFill>
          </a:ln>
        </p:spPr>
        <p:txBody>
          <a:bodyPr lIns="36000" tIns="36000" rIns="36000" bIns="36000" anchor="ctr"/>
          <a:lstStyle/>
          <a:p>
            <a:pPr algn="ctr" defTabSz="913091">
              <a:buSzPct val="100000"/>
              <a:defRPr/>
            </a:pPr>
            <a:r>
              <a:rPr lang="uk-UA" sz="1600" kern="0" dirty="0">
                <a:solidFill>
                  <a:srgbClr val="009ED6"/>
                </a:solidFill>
                <a:latin typeface="Calibri"/>
                <a:cs typeface="Calibri" pitchFamily="34" charset="0"/>
              </a:rPr>
              <a:t>Розвиток соціальної та економічної інфраструктури</a:t>
            </a:r>
            <a:endParaRPr lang="en-GB" sz="1600" kern="0" dirty="0">
              <a:solidFill>
                <a:srgbClr val="009ED6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28" name="Rectangle 27"/>
          <p:cNvSpPr>
            <a:spLocks/>
          </p:cNvSpPr>
          <p:nvPr/>
        </p:nvSpPr>
        <p:spPr bwMode="gray">
          <a:xfrm>
            <a:off x="1727200" y="4945062"/>
            <a:ext cx="2844800" cy="769938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lIns="36000" tIns="36000" rIns="36000" bIns="36000" anchor="ctr"/>
          <a:lstStyle/>
          <a:p>
            <a:pPr algn="ctr" defTabSz="913091">
              <a:buSzPct val="100000"/>
              <a:defRPr/>
            </a:pPr>
            <a:r>
              <a:rPr lang="uk-UA" sz="1600" kern="0" dirty="0">
                <a:solidFill>
                  <a:srgbClr val="00B050"/>
                </a:solidFill>
                <a:latin typeface="Calibri"/>
                <a:cs typeface="Calibri" pitchFamily="34" charset="0"/>
              </a:rPr>
              <a:t>Адаптація до зміни клімату та пом</a:t>
            </a:r>
            <a:r>
              <a:rPr lang="en-US" sz="1600" kern="0" dirty="0">
                <a:solidFill>
                  <a:srgbClr val="00B050"/>
                </a:solidFill>
                <a:latin typeface="Calibri"/>
                <a:cs typeface="Calibri" pitchFamily="34" charset="0"/>
              </a:rPr>
              <a:t>’</a:t>
            </a:r>
            <a:r>
              <a:rPr lang="ru-RU" sz="1600" kern="0" dirty="0" err="1">
                <a:solidFill>
                  <a:srgbClr val="00B050"/>
                </a:solidFill>
                <a:latin typeface="Calibri"/>
                <a:cs typeface="Calibri" pitchFamily="34" charset="0"/>
              </a:rPr>
              <a:t>якшення</a:t>
            </a:r>
            <a:r>
              <a:rPr lang="ru-RU" sz="1600" kern="0" dirty="0">
                <a:solidFill>
                  <a:srgbClr val="00B050"/>
                </a:solidFill>
                <a:latin typeface="Calibri"/>
                <a:cs typeface="Calibri" pitchFamily="34" charset="0"/>
              </a:rPr>
              <a:t> </a:t>
            </a:r>
            <a:r>
              <a:rPr lang="ru-RU" sz="1600" kern="0" dirty="0" err="1">
                <a:solidFill>
                  <a:srgbClr val="00B050"/>
                </a:solidFill>
                <a:latin typeface="Calibri"/>
                <a:cs typeface="Calibri" pitchFamily="34" charset="0"/>
              </a:rPr>
              <a:t>наслідків</a:t>
            </a:r>
            <a:r>
              <a:rPr lang="ru-RU" sz="1600" kern="0" dirty="0">
                <a:solidFill>
                  <a:srgbClr val="00B050"/>
                </a:solidFill>
                <a:latin typeface="Calibri"/>
                <a:cs typeface="Calibri" pitchFamily="34" charset="0"/>
              </a:rPr>
              <a:t> </a:t>
            </a:r>
            <a:endParaRPr lang="en-US" sz="1600" kern="0" dirty="0">
              <a:solidFill>
                <a:srgbClr val="00B050"/>
              </a:solidFill>
              <a:latin typeface="Calibri"/>
              <a:cs typeface="Calibri" pitchFamily="34" charset="0"/>
            </a:endParaRPr>
          </a:p>
        </p:txBody>
      </p:sp>
      <p:graphicFrame>
        <p:nvGraphicFramePr>
          <p:cNvPr id="25" name="Chart 4"/>
          <p:cNvGraphicFramePr>
            <a:graphicFrameLocks/>
          </p:cNvGraphicFramePr>
          <p:nvPr>
            <p:extLst/>
          </p:nvPr>
        </p:nvGraphicFramePr>
        <p:xfrm>
          <a:off x="4893515" y="2590800"/>
          <a:ext cx="5357649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Rectangle 28"/>
          <p:cNvSpPr/>
          <p:nvPr/>
        </p:nvSpPr>
        <p:spPr bwMode="auto">
          <a:xfrm>
            <a:off x="7747118" y="2895600"/>
            <a:ext cx="2502000" cy="2590800"/>
          </a:xfrm>
          <a:prstGeom prst="rect">
            <a:avLst/>
          </a:prstGeom>
          <a:noFill/>
          <a:ln w="12700" cap="flat" cmpd="sng" algn="ctr">
            <a:solidFill>
              <a:srgbClr val="00B0F0"/>
            </a:solidFill>
            <a:prstDash val="dash"/>
          </a:ln>
          <a:effectLst/>
        </p:spPr>
        <p:txBody>
          <a:bodyPr anchor="ctr"/>
          <a:lstStyle/>
          <a:p>
            <a:pPr algn="just">
              <a:defRPr/>
            </a:pPr>
            <a:endParaRPr lang="en-US" sz="10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Rectangle 15"/>
          <p:cNvSpPr>
            <a:spLocks/>
          </p:cNvSpPr>
          <p:nvPr/>
        </p:nvSpPr>
        <p:spPr bwMode="gray">
          <a:xfrm>
            <a:off x="7747118" y="2514600"/>
            <a:ext cx="2502000" cy="3127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 anchor="ctr"/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0" lvl="1"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uk-UA" altLang="en-US" sz="1200" dirty="0"/>
              <a:t>Програма спеціальних дій для України</a:t>
            </a:r>
            <a:endParaRPr lang="en-US" altLang="en-US" sz="1200" b="1" dirty="0">
              <a:solidFill>
                <a:srgbClr val="009ED6"/>
              </a:solidFill>
              <a:latin typeface="Calibri" pitchFamily="34" charset="0"/>
            </a:endParaRPr>
          </a:p>
        </p:txBody>
      </p:sp>
      <p:sp>
        <p:nvSpPr>
          <p:cNvPr id="33" name="Isosceles Triangle 32"/>
          <p:cNvSpPr/>
          <p:nvPr/>
        </p:nvSpPr>
        <p:spPr bwMode="gray">
          <a:xfrm rot="5400000">
            <a:off x="3198880" y="3862322"/>
            <a:ext cx="3276600" cy="276359"/>
          </a:xfrm>
          <a:prstGeom prst="triangle">
            <a:avLst/>
          </a:prstGeom>
          <a:solidFill>
            <a:srgbClr val="009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en-GB" sz="2400">
              <a:solidFill>
                <a:srgbClr val="FFFFFF"/>
              </a:solidFill>
            </a:endParaRPr>
          </a:p>
        </p:txBody>
      </p:sp>
      <p:sp>
        <p:nvSpPr>
          <p:cNvPr id="34" name="Rectangle 15"/>
          <p:cNvSpPr>
            <a:spLocks/>
          </p:cNvSpPr>
          <p:nvPr/>
        </p:nvSpPr>
        <p:spPr bwMode="gray">
          <a:xfrm>
            <a:off x="5105400" y="2286000"/>
            <a:ext cx="5410200" cy="3429000"/>
          </a:xfrm>
          <a:prstGeom prst="rect">
            <a:avLst/>
          </a:prstGeom>
          <a:noFill/>
          <a:ln w="19050">
            <a:solidFill>
              <a:srgbClr val="009ED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 anchor="ctr"/>
          <a:lstStyle>
            <a:lvl1pPr marL="342900" indent="-342900"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0" lvl="1"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en-US" sz="133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5" name="Rectangle 16"/>
          <p:cNvSpPr>
            <a:spLocks/>
          </p:cNvSpPr>
          <p:nvPr/>
        </p:nvSpPr>
        <p:spPr bwMode="gray">
          <a:xfrm>
            <a:off x="1727202" y="1603313"/>
            <a:ext cx="2844799" cy="377887"/>
          </a:xfrm>
          <a:prstGeom prst="rect">
            <a:avLst/>
          </a:prstGeom>
          <a:solidFill>
            <a:srgbClr val="009ED6"/>
          </a:solidFill>
          <a:ln w="22225">
            <a:solidFill>
              <a:srgbClr val="009ED6"/>
            </a:solidFill>
            <a:miter lim="800000"/>
            <a:headEnd/>
            <a:tailEnd/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uk-UA" altLang="en-US" sz="1400" b="1" dirty="0">
                <a:solidFill>
                  <a:schemeClr val="bg1"/>
                </a:solidFill>
              </a:rPr>
              <a:t>Мандат на зовнішнє кредитування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6" name="Rectangle 17"/>
          <p:cNvSpPr>
            <a:spLocks/>
          </p:cNvSpPr>
          <p:nvPr/>
        </p:nvSpPr>
        <p:spPr bwMode="gray">
          <a:xfrm>
            <a:off x="5105400" y="1603313"/>
            <a:ext cx="5410200" cy="377887"/>
          </a:xfrm>
          <a:prstGeom prst="rect">
            <a:avLst/>
          </a:prstGeom>
          <a:solidFill>
            <a:srgbClr val="009ED6"/>
          </a:solidFill>
          <a:ln w="22225">
            <a:solidFill>
              <a:srgbClr val="009ED6"/>
            </a:solidFill>
            <a:miter lim="800000"/>
            <a:headEnd/>
            <a:tailEnd/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uk-UA" altLang="en-US" sz="1400" b="1" dirty="0">
                <a:solidFill>
                  <a:schemeClr val="bg1"/>
                </a:solidFill>
              </a:rPr>
              <a:t>Затверджений проектний портфель</a:t>
            </a:r>
            <a:r>
              <a:rPr lang="en-GB" altLang="en-US" sz="1400" b="1" dirty="0">
                <a:solidFill>
                  <a:schemeClr val="bg1"/>
                </a:solidFill>
              </a:rPr>
              <a:t>, </a:t>
            </a:r>
            <a:r>
              <a:rPr lang="uk-UA" altLang="en-US" sz="1400" b="1" dirty="0" err="1">
                <a:solidFill>
                  <a:schemeClr val="bg1"/>
                </a:solidFill>
              </a:rPr>
              <a:t>млн</a:t>
            </a:r>
            <a:r>
              <a:rPr lang="uk-UA" altLang="en-US" sz="1400" b="1" dirty="0">
                <a:solidFill>
                  <a:schemeClr val="bg1"/>
                </a:solidFill>
              </a:rPr>
              <a:t> євро</a:t>
            </a:r>
            <a:endParaRPr lang="en-US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3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2F51875-8CAB-4ACE-AE3E-1A42CA900202}" type="slidenum">
              <a:rPr lang="en-US" altLang="en-US" sz="1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000" dirty="0">
              <a:solidFill>
                <a:srgbClr val="FFFFFF"/>
              </a:solidFill>
            </a:endParaRPr>
          </a:p>
        </p:txBody>
      </p:sp>
      <p:sp>
        <p:nvSpPr>
          <p:cNvPr id="737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Програма спеціальних дій для України</a:t>
            </a:r>
            <a:r>
              <a:rPr lang="en-US" altLang="en-US" dirty="0" smtClean="0"/>
              <a:t>, 3</a:t>
            </a:r>
            <a:r>
              <a:rPr lang="uk-UA" altLang="en-US" dirty="0" smtClean="0"/>
              <a:t> </a:t>
            </a:r>
            <a:r>
              <a:rPr lang="uk-UA" altLang="en-US" dirty="0" err="1" smtClean="0"/>
              <a:t>млрд</a:t>
            </a:r>
            <a:r>
              <a:rPr lang="uk-UA" altLang="en-US" dirty="0" smtClean="0"/>
              <a:t> євро на</a:t>
            </a:r>
            <a:r>
              <a:rPr lang="en-US" altLang="en-US" dirty="0" smtClean="0"/>
              <a:t> 2014-2016</a:t>
            </a:r>
            <a:endParaRPr lang="en-GB" altLang="en-US" dirty="0" smtClean="0"/>
          </a:p>
        </p:txBody>
      </p:sp>
      <p:graphicFrame>
        <p:nvGraphicFramePr>
          <p:cNvPr id="37" name="Object 2"/>
          <p:cNvGraphicFramePr>
            <a:graphicFrameLocks/>
          </p:cNvGraphicFramePr>
          <p:nvPr>
            <p:extLst/>
          </p:nvPr>
        </p:nvGraphicFramePr>
        <p:xfrm>
          <a:off x="3391402" y="2191907"/>
          <a:ext cx="4704213" cy="3313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35" name="Group 134"/>
          <p:cNvGrpSpPr/>
          <p:nvPr/>
        </p:nvGrpSpPr>
        <p:grpSpPr bwMode="gray">
          <a:xfrm>
            <a:off x="1676303" y="4238056"/>
            <a:ext cx="2851211" cy="900000"/>
            <a:chOff x="797474" y="2385588"/>
            <a:chExt cx="2419313" cy="900000"/>
          </a:xfrm>
        </p:grpSpPr>
        <p:sp>
          <p:nvSpPr>
            <p:cNvPr id="137" name="Rectangle 136"/>
            <p:cNvSpPr/>
            <p:nvPr/>
          </p:nvSpPr>
          <p:spPr bwMode="gray">
            <a:xfrm>
              <a:off x="797474" y="2385588"/>
              <a:ext cx="2352113" cy="900000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919191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127">
                <a:defRPr/>
              </a:pPr>
              <a:endParaRPr sz="600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</p:txBody>
        </p:sp>
        <p:cxnSp>
          <p:nvCxnSpPr>
            <p:cNvPr id="138" name="Straight Connector 137"/>
            <p:cNvCxnSpPr/>
            <p:nvPr/>
          </p:nvCxnSpPr>
          <p:spPr bwMode="gray">
            <a:xfrm>
              <a:off x="2042074" y="2385588"/>
              <a:ext cx="0" cy="900000"/>
            </a:xfrm>
            <a:prstGeom prst="line">
              <a:avLst/>
            </a:prstGeom>
            <a:noFill/>
            <a:ln w="6350" cap="flat" cmpd="sng" algn="ctr">
              <a:solidFill>
                <a:srgbClr val="919191"/>
              </a:solidFill>
              <a:prstDash val="solid"/>
            </a:ln>
            <a:effectLst/>
          </p:spPr>
        </p:cxnSp>
        <p:sp>
          <p:nvSpPr>
            <p:cNvPr id="139" name="Rectangle 138"/>
            <p:cNvSpPr/>
            <p:nvPr/>
          </p:nvSpPr>
          <p:spPr bwMode="gray">
            <a:xfrm>
              <a:off x="3149587" y="2385588"/>
              <a:ext cx="67200" cy="900000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rgbClr val="929699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127">
                <a:defRPr/>
              </a:pPr>
              <a:endParaRPr sz="600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</p:txBody>
        </p:sp>
      </p:grpSp>
      <p:cxnSp>
        <p:nvCxnSpPr>
          <p:cNvPr id="141" name="Elbow Connector 140"/>
          <p:cNvCxnSpPr>
            <a:stCxn id="142" idx="4"/>
            <a:endCxn id="90" idx="1"/>
          </p:cNvCxnSpPr>
          <p:nvPr/>
        </p:nvCxnSpPr>
        <p:spPr bwMode="gray">
          <a:xfrm rot="5400000" flipH="1" flipV="1">
            <a:off x="6662351" y="2188320"/>
            <a:ext cx="591512" cy="1018986"/>
          </a:xfrm>
          <a:prstGeom prst="bentConnector4">
            <a:avLst>
              <a:gd name="adj1" fmla="val 99837"/>
              <a:gd name="adj2" fmla="val 50883"/>
            </a:avLst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42" name="Oval 141"/>
          <p:cNvSpPr/>
          <p:nvPr/>
        </p:nvSpPr>
        <p:spPr bwMode="gray">
          <a:xfrm>
            <a:off x="6430614" y="2957569"/>
            <a:ext cx="36000" cy="360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7">
              <a:defRPr/>
            </a:pPr>
            <a:endParaRPr lang="en-GB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4" name="Oval 143"/>
          <p:cNvSpPr/>
          <p:nvPr/>
        </p:nvSpPr>
        <p:spPr bwMode="gray">
          <a:xfrm>
            <a:off x="6905407" y="4991138"/>
            <a:ext cx="36000" cy="360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7">
              <a:defRPr/>
            </a:pPr>
            <a:endParaRPr lang="en-GB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5" name="Oval 144"/>
          <p:cNvSpPr/>
          <p:nvPr/>
        </p:nvSpPr>
        <p:spPr bwMode="gray">
          <a:xfrm>
            <a:off x="6478693" y="5077751"/>
            <a:ext cx="36000" cy="360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7">
              <a:defRPr/>
            </a:pPr>
            <a:endParaRPr lang="en-GB" kern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47" name="Elbow Connector 146"/>
          <p:cNvCxnSpPr>
            <a:stCxn id="144" idx="0"/>
            <a:endCxn id="118" idx="1"/>
          </p:cNvCxnSpPr>
          <p:nvPr/>
        </p:nvCxnSpPr>
        <p:spPr bwMode="gray">
          <a:xfrm rot="5400000" flipH="1" flipV="1">
            <a:off x="7006234" y="4059873"/>
            <a:ext cx="848441" cy="1014093"/>
          </a:xfrm>
          <a:prstGeom prst="bentConnector2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48" name="Elbow Connector 147"/>
          <p:cNvCxnSpPr>
            <a:stCxn id="145" idx="4"/>
            <a:endCxn id="125" idx="1"/>
          </p:cNvCxnSpPr>
          <p:nvPr/>
        </p:nvCxnSpPr>
        <p:spPr bwMode="gray">
          <a:xfrm rot="16200000" flipH="1">
            <a:off x="6563623" y="5046822"/>
            <a:ext cx="760849" cy="894707"/>
          </a:xfrm>
          <a:prstGeom prst="bentConnector2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51" name="Oval 150"/>
          <p:cNvSpPr/>
          <p:nvPr/>
        </p:nvSpPr>
        <p:spPr bwMode="gray">
          <a:xfrm>
            <a:off x="4969232" y="4191000"/>
            <a:ext cx="36000" cy="360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7">
              <a:defRPr/>
            </a:pPr>
            <a:endParaRPr lang="en-GB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3" name="Oval 152"/>
          <p:cNvSpPr/>
          <p:nvPr/>
        </p:nvSpPr>
        <p:spPr bwMode="gray">
          <a:xfrm>
            <a:off x="5221800" y="3352800"/>
            <a:ext cx="36000" cy="360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7">
              <a:defRPr/>
            </a:pPr>
            <a:endParaRPr lang="en-GB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4" name="Oval 153"/>
          <p:cNvSpPr/>
          <p:nvPr/>
        </p:nvSpPr>
        <p:spPr bwMode="gray">
          <a:xfrm>
            <a:off x="5871947" y="2961084"/>
            <a:ext cx="36000" cy="360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7">
              <a:defRPr/>
            </a:pPr>
            <a:endParaRPr lang="en-GB" kern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55" name="Elbow Connector 154"/>
          <p:cNvCxnSpPr>
            <a:stCxn id="97" idx="3"/>
            <a:endCxn id="154" idx="0"/>
          </p:cNvCxnSpPr>
          <p:nvPr/>
        </p:nvCxnSpPr>
        <p:spPr bwMode="gray">
          <a:xfrm>
            <a:off x="5029201" y="2407238"/>
            <a:ext cx="860747" cy="553846"/>
          </a:xfrm>
          <a:prstGeom prst="bentConnector2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57" name="Elbow Connector 156"/>
          <p:cNvCxnSpPr>
            <a:stCxn id="139" idx="3"/>
            <a:endCxn id="151" idx="4"/>
          </p:cNvCxnSpPr>
          <p:nvPr/>
        </p:nvCxnSpPr>
        <p:spPr bwMode="gray">
          <a:xfrm flipV="1">
            <a:off x="4527514" y="4227000"/>
            <a:ext cx="459719" cy="461056"/>
          </a:xfrm>
          <a:prstGeom prst="bentConnector2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58" name="Elbow Connector 157"/>
          <p:cNvCxnSpPr>
            <a:stCxn id="153" idx="4"/>
            <a:endCxn id="104" idx="3"/>
          </p:cNvCxnSpPr>
          <p:nvPr/>
        </p:nvCxnSpPr>
        <p:spPr bwMode="gray">
          <a:xfrm rot="5400000">
            <a:off x="4804293" y="3109549"/>
            <a:ext cx="156256" cy="714758"/>
          </a:xfrm>
          <a:prstGeom prst="bentConnector2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grpSp>
        <p:nvGrpSpPr>
          <p:cNvPr id="73732" name="Group 73731"/>
          <p:cNvGrpSpPr/>
          <p:nvPr/>
        </p:nvGrpSpPr>
        <p:grpSpPr>
          <a:xfrm>
            <a:off x="7467601" y="1952057"/>
            <a:ext cx="2419313" cy="900001"/>
            <a:chOff x="6248400" y="2362200"/>
            <a:chExt cx="2419313" cy="900001"/>
          </a:xfrm>
        </p:grpSpPr>
        <p:grpSp>
          <p:nvGrpSpPr>
            <p:cNvPr id="86" name="Group 85"/>
            <p:cNvGrpSpPr/>
            <p:nvPr/>
          </p:nvGrpSpPr>
          <p:grpSpPr bwMode="gray">
            <a:xfrm>
              <a:off x="6248400" y="2362200"/>
              <a:ext cx="2419313" cy="900001"/>
              <a:chOff x="6172237" y="3087601"/>
              <a:chExt cx="2419313" cy="419622"/>
            </a:xfrm>
          </p:grpSpPr>
          <p:sp>
            <p:nvSpPr>
              <p:cNvPr id="87" name="Rectangle 86"/>
              <p:cNvSpPr/>
              <p:nvPr/>
            </p:nvSpPr>
            <p:spPr bwMode="gray">
              <a:xfrm>
                <a:off x="6239437" y="3087601"/>
                <a:ext cx="2352113" cy="419622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919191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  <p:cxnSp>
            <p:nvCxnSpPr>
              <p:cNvPr id="88" name="Straight Connector 87"/>
              <p:cNvCxnSpPr/>
              <p:nvPr/>
            </p:nvCxnSpPr>
            <p:spPr bwMode="gray">
              <a:xfrm>
                <a:off x="7315237" y="3087601"/>
                <a:ext cx="0" cy="419622"/>
              </a:xfrm>
              <a:prstGeom prst="line">
                <a:avLst/>
              </a:prstGeom>
              <a:noFill/>
              <a:ln w="6350" cap="flat" cmpd="sng" algn="ctr">
                <a:solidFill>
                  <a:srgbClr val="919191"/>
                </a:solidFill>
                <a:prstDash val="solid"/>
              </a:ln>
              <a:effectLst/>
            </p:spPr>
          </p:cxnSp>
          <p:sp>
            <p:nvSpPr>
              <p:cNvPr id="89" name="TextBox 88"/>
              <p:cNvSpPr txBox="1"/>
              <p:nvPr/>
            </p:nvSpPr>
            <p:spPr bwMode="gray">
              <a:xfrm>
                <a:off x="6239437" y="3155120"/>
                <a:ext cx="1099856" cy="3013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914127">
                  <a:tabLst>
                    <a:tab pos="1704975" algn="r"/>
                  </a:tabLst>
                  <a:defRPr/>
                </a:pPr>
                <a:r>
                  <a:rPr lang="uk-UA" sz="1400" b="1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rPr>
                  <a:t>МСП та</a:t>
                </a:r>
                <a:endParaRPr lang="en-US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  <a:p>
                <a:pPr algn="ctr" defTabSz="914127">
                  <a:tabLst>
                    <a:tab pos="1704975" algn="r"/>
                  </a:tabLst>
                  <a:defRPr/>
                </a:pPr>
                <a:r>
                  <a:rPr lang="uk-UA" sz="1400" b="1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rPr>
                  <a:t>ПСК</a:t>
                </a:r>
                <a:endParaRPr lang="en-US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  <a:p>
                <a:pPr algn="ctr" defTabSz="914127">
                  <a:tabLst>
                    <a:tab pos="1704975" algn="r"/>
                  </a:tabLst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rPr>
                  <a:t>36%</a:t>
                </a:r>
                <a:endParaRPr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  <p:sp>
            <p:nvSpPr>
              <p:cNvPr id="90" name="Rectangle 89"/>
              <p:cNvSpPr/>
              <p:nvPr/>
            </p:nvSpPr>
            <p:spPr bwMode="gray">
              <a:xfrm>
                <a:off x="6172237" y="3087601"/>
                <a:ext cx="67200" cy="419622"/>
              </a:xfrm>
              <a:prstGeom prst="rect">
                <a:avLst/>
              </a:prstGeom>
              <a:solidFill>
                <a:srgbClr val="00AAE9"/>
              </a:solidFill>
              <a:ln w="9525" cap="flat" cmpd="sng" algn="ctr">
                <a:solidFill>
                  <a:srgbClr val="929699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1427" y="2420413"/>
              <a:ext cx="795887" cy="81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7937501" y="3574422"/>
            <a:ext cx="2419313" cy="1153492"/>
            <a:chOff x="6261100" y="3691725"/>
            <a:chExt cx="2419313" cy="1153492"/>
          </a:xfrm>
        </p:grpSpPr>
        <p:grpSp>
          <p:nvGrpSpPr>
            <p:cNvPr id="2" name="Group 1"/>
            <p:cNvGrpSpPr/>
            <p:nvPr/>
          </p:nvGrpSpPr>
          <p:grpSpPr>
            <a:xfrm>
              <a:off x="6261100" y="3810000"/>
              <a:ext cx="2419313" cy="900071"/>
              <a:chOff x="6261100" y="4052928"/>
              <a:chExt cx="2419313" cy="900071"/>
            </a:xfrm>
          </p:grpSpPr>
          <p:grpSp>
            <p:nvGrpSpPr>
              <p:cNvPr id="114" name="Group 113"/>
              <p:cNvGrpSpPr/>
              <p:nvPr/>
            </p:nvGrpSpPr>
            <p:grpSpPr bwMode="gray">
              <a:xfrm>
                <a:off x="6261100" y="4052928"/>
                <a:ext cx="2419313" cy="900000"/>
                <a:chOff x="6172237" y="3087601"/>
                <a:chExt cx="2419313" cy="900000"/>
              </a:xfrm>
            </p:grpSpPr>
            <p:sp>
              <p:nvSpPr>
                <p:cNvPr id="116" name="Rectangle 115"/>
                <p:cNvSpPr/>
                <p:nvPr/>
              </p:nvSpPr>
              <p:spPr bwMode="gray">
                <a:xfrm>
                  <a:off x="6239437" y="3087601"/>
                  <a:ext cx="2352113" cy="900000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919191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algn="ctr" defTabSz="914127">
                    <a:defRPr/>
                  </a:pPr>
                  <a:endParaRPr sz="600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endParaRPr>
                </a:p>
              </p:txBody>
            </p:sp>
            <p:cxnSp>
              <p:nvCxnSpPr>
                <p:cNvPr id="117" name="Straight Connector 116"/>
                <p:cNvCxnSpPr/>
                <p:nvPr/>
              </p:nvCxnSpPr>
              <p:spPr bwMode="gray">
                <a:xfrm>
                  <a:off x="7378737" y="3087601"/>
                  <a:ext cx="0" cy="9000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919191"/>
                  </a:solidFill>
                  <a:prstDash val="solid"/>
                </a:ln>
                <a:effectLst/>
              </p:spPr>
            </p:cxnSp>
            <p:sp>
              <p:nvSpPr>
                <p:cNvPr id="118" name="Rectangle 117"/>
                <p:cNvSpPr/>
                <p:nvPr/>
              </p:nvSpPr>
              <p:spPr bwMode="gray">
                <a:xfrm>
                  <a:off x="6172237" y="3087601"/>
                  <a:ext cx="67200" cy="900000"/>
                </a:xfrm>
                <a:prstGeom prst="rect">
                  <a:avLst/>
                </a:prstGeom>
                <a:solidFill>
                  <a:srgbClr val="0070C0"/>
                </a:solidFill>
                <a:ln w="9525" cap="flat" cmpd="sng" algn="ctr">
                  <a:solidFill>
                    <a:srgbClr val="929699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algn="ctr" defTabSz="914127">
                    <a:defRPr/>
                  </a:pPr>
                  <a:endParaRPr sz="600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endParaRPr>
                </a:p>
              </p:txBody>
            </p:sp>
          </p:grpSp>
          <p:sp>
            <p:nvSpPr>
              <p:cNvPr id="166" name="TextBox 165"/>
              <p:cNvSpPr txBox="1"/>
              <p:nvPr/>
            </p:nvSpPr>
            <p:spPr bwMode="gray">
              <a:xfrm>
                <a:off x="6328300" y="4091225"/>
                <a:ext cx="1170909" cy="8617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914127">
                  <a:tabLst>
                    <a:tab pos="1704975" algn="r"/>
                  </a:tabLst>
                  <a:defRPr/>
                </a:pPr>
                <a:r>
                  <a:rPr lang="uk-UA" sz="1400" b="1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rPr>
                  <a:t>Підтримка міського транспорту</a:t>
                </a:r>
                <a:endParaRPr lang="en-US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  <a:p>
                <a:pPr algn="ctr" defTabSz="914127">
                  <a:tabLst>
                    <a:tab pos="1704975" algn="r"/>
                  </a:tabLst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rPr>
                  <a:t>7%</a:t>
                </a:r>
                <a:endParaRPr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</p:grpSp>
        <p:pic>
          <p:nvPicPr>
            <p:cNvPr id="1027" name="Picture 3" descr="C:\Users\andgulad\Desktop\transport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1536" y="3691725"/>
              <a:ext cx="1153492" cy="1153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2609888" y="1915222"/>
            <a:ext cx="2419313" cy="983890"/>
            <a:chOff x="812800" y="1674584"/>
            <a:chExt cx="2419313" cy="983890"/>
          </a:xfrm>
        </p:grpSpPr>
        <p:grpSp>
          <p:nvGrpSpPr>
            <p:cNvPr id="93" name="Group 92"/>
            <p:cNvGrpSpPr/>
            <p:nvPr/>
          </p:nvGrpSpPr>
          <p:grpSpPr bwMode="gray">
            <a:xfrm>
              <a:off x="812800" y="1716600"/>
              <a:ext cx="2419313" cy="900000"/>
              <a:chOff x="797474" y="2385588"/>
              <a:chExt cx="2419313" cy="900000"/>
            </a:xfrm>
          </p:grpSpPr>
          <p:sp>
            <p:nvSpPr>
              <p:cNvPr id="95" name="Rectangle 94"/>
              <p:cNvSpPr/>
              <p:nvPr/>
            </p:nvSpPr>
            <p:spPr bwMode="gray">
              <a:xfrm>
                <a:off x="797474" y="2385588"/>
                <a:ext cx="2352113" cy="900000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919191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  <p:cxnSp>
            <p:nvCxnSpPr>
              <p:cNvPr id="96" name="Straight Connector 95"/>
              <p:cNvCxnSpPr/>
              <p:nvPr/>
            </p:nvCxnSpPr>
            <p:spPr bwMode="gray">
              <a:xfrm>
                <a:off x="2042074" y="2385588"/>
                <a:ext cx="0" cy="900000"/>
              </a:xfrm>
              <a:prstGeom prst="line">
                <a:avLst/>
              </a:prstGeom>
              <a:noFill/>
              <a:ln w="6350" cap="flat" cmpd="sng" algn="ctr">
                <a:solidFill>
                  <a:srgbClr val="919191"/>
                </a:solidFill>
                <a:prstDash val="solid"/>
              </a:ln>
              <a:effectLst/>
            </p:spPr>
          </p:cxnSp>
          <p:sp>
            <p:nvSpPr>
              <p:cNvPr id="97" name="Rectangle 96"/>
              <p:cNvSpPr/>
              <p:nvPr/>
            </p:nvSpPr>
            <p:spPr bwMode="gray">
              <a:xfrm>
                <a:off x="3149587" y="2385588"/>
                <a:ext cx="67200" cy="900000"/>
              </a:xfrm>
              <a:prstGeom prst="rect">
                <a:avLst/>
              </a:prstGeom>
              <a:solidFill>
                <a:srgbClr val="929699"/>
              </a:solidFill>
              <a:ln w="9525" cap="flat" cmpd="sng" algn="ctr">
                <a:solidFill>
                  <a:srgbClr val="929699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</p:grpSp>
        <p:sp>
          <p:nvSpPr>
            <p:cNvPr id="171" name="TextBox 170"/>
            <p:cNvSpPr txBox="1"/>
            <p:nvPr/>
          </p:nvSpPr>
          <p:spPr bwMode="gray">
            <a:xfrm>
              <a:off x="2209800" y="1973041"/>
              <a:ext cx="946113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 defTabSz="914127">
                <a:tabLst>
                  <a:tab pos="1704975" algn="r"/>
                </a:tabLst>
                <a:defRPr/>
              </a:pPr>
              <a:r>
                <a:rPr lang="uk-UA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rPr>
                <a:t>Транспорт</a:t>
              </a:r>
              <a:endParaRPr lang="en-US" sz="1400" b="1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  <a:p>
              <a:pPr algn="ctr" defTabSz="914127">
                <a:tabLst>
                  <a:tab pos="1704975" algn="r"/>
                </a:tabLst>
                <a:defRPr/>
              </a:pPr>
              <a:r>
                <a:rPr lang="en-US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rPr>
                <a:t>7%</a:t>
              </a:r>
              <a:endParaRPr sz="1400" b="1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</p:txBody>
        </p:sp>
        <p:pic>
          <p:nvPicPr>
            <p:cNvPr id="1028" name="Picture 4" descr="C:\Users\andgulad\Desktop\bus-2-xx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110" y="1674584"/>
              <a:ext cx="983890" cy="983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3728" name="Group 73727"/>
          <p:cNvGrpSpPr/>
          <p:nvPr/>
        </p:nvGrpSpPr>
        <p:grpSpPr>
          <a:xfrm>
            <a:off x="2105730" y="3095056"/>
            <a:ext cx="2419313" cy="900000"/>
            <a:chOff x="457200" y="2935800"/>
            <a:chExt cx="2419313" cy="900000"/>
          </a:xfrm>
        </p:grpSpPr>
        <p:grpSp>
          <p:nvGrpSpPr>
            <p:cNvPr id="100" name="Group 99"/>
            <p:cNvGrpSpPr/>
            <p:nvPr/>
          </p:nvGrpSpPr>
          <p:grpSpPr bwMode="gray">
            <a:xfrm>
              <a:off x="457200" y="2935800"/>
              <a:ext cx="2419313" cy="900000"/>
              <a:chOff x="797474" y="2385588"/>
              <a:chExt cx="2419313" cy="900000"/>
            </a:xfrm>
          </p:grpSpPr>
          <p:sp>
            <p:nvSpPr>
              <p:cNvPr id="102" name="Rectangle 101"/>
              <p:cNvSpPr/>
              <p:nvPr/>
            </p:nvSpPr>
            <p:spPr bwMode="gray">
              <a:xfrm>
                <a:off x="797474" y="2385588"/>
                <a:ext cx="2352113" cy="900000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919191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  <p:cxnSp>
            <p:nvCxnSpPr>
              <p:cNvPr id="103" name="Straight Connector 102"/>
              <p:cNvCxnSpPr/>
              <p:nvPr/>
            </p:nvCxnSpPr>
            <p:spPr bwMode="gray">
              <a:xfrm>
                <a:off x="2044545" y="2385588"/>
                <a:ext cx="0" cy="900000"/>
              </a:xfrm>
              <a:prstGeom prst="line">
                <a:avLst/>
              </a:prstGeom>
              <a:noFill/>
              <a:ln w="6350" cap="flat" cmpd="sng" algn="ctr">
                <a:solidFill>
                  <a:srgbClr val="919191"/>
                </a:solidFill>
                <a:prstDash val="solid"/>
              </a:ln>
              <a:effectLst/>
            </p:spPr>
          </p:cxnSp>
          <p:sp>
            <p:nvSpPr>
              <p:cNvPr id="104" name="Rectangle 103"/>
              <p:cNvSpPr/>
              <p:nvPr/>
            </p:nvSpPr>
            <p:spPr bwMode="gray">
              <a:xfrm>
                <a:off x="3149587" y="2385588"/>
                <a:ext cx="67200" cy="900000"/>
              </a:xfrm>
              <a:prstGeom prst="rect">
                <a:avLst/>
              </a:prstGeom>
              <a:solidFill>
                <a:srgbClr val="00C08E"/>
              </a:solidFill>
              <a:ln w="9525" cap="flat" cmpd="sng" algn="ctr">
                <a:solidFill>
                  <a:srgbClr val="929699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</p:grpSp>
        <p:sp>
          <p:nvSpPr>
            <p:cNvPr id="173" name="TextBox 172"/>
            <p:cNvSpPr txBox="1"/>
            <p:nvPr/>
          </p:nvSpPr>
          <p:spPr bwMode="gray">
            <a:xfrm>
              <a:off x="1704271" y="3204941"/>
              <a:ext cx="95397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 defTabSz="914127">
                <a:tabLst>
                  <a:tab pos="1704975" algn="r"/>
                </a:tabLst>
                <a:defRPr/>
              </a:pPr>
              <a:r>
                <a:rPr lang="uk-UA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rPr>
                <a:t>Енергетика</a:t>
              </a:r>
              <a:endParaRPr lang="en-US" sz="1400" b="1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  <a:p>
              <a:pPr algn="ctr" defTabSz="914127">
                <a:tabLst>
                  <a:tab pos="1704975" algn="r"/>
                </a:tabLst>
                <a:defRPr/>
              </a:pPr>
              <a:r>
                <a:rPr lang="en-US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rPr>
                <a:t>20%</a:t>
              </a:r>
              <a:endParaRPr sz="1400" b="1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</p:txBody>
        </p:sp>
      </p:grpSp>
      <p:sp>
        <p:nvSpPr>
          <p:cNvPr id="177" name="Oval 176"/>
          <p:cNvSpPr/>
          <p:nvPr/>
        </p:nvSpPr>
        <p:spPr bwMode="gray">
          <a:xfrm>
            <a:off x="5679000" y="5153515"/>
            <a:ext cx="36000" cy="36000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127">
              <a:defRPr/>
            </a:pPr>
            <a:endParaRPr lang="en-GB" kern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78" name="Elbow Connector 177"/>
          <p:cNvCxnSpPr>
            <a:stCxn id="177" idx="4"/>
            <a:endCxn id="185" idx="3"/>
          </p:cNvCxnSpPr>
          <p:nvPr/>
        </p:nvCxnSpPr>
        <p:spPr bwMode="gray">
          <a:xfrm rot="5400000">
            <a:off x="5007966" y="5163792"/>
            <a:ext cx="663313" cy="714758"/>
          </a:xfrm>
          <a:prstGeom prst="bentConnector2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86" name="TextBox 185"/>
          <p:cNvSpPr txBox="1"/>
          <p:nvPr/>
        </p:nvSpPr>
        <p:spPr bwMode="gray">
          <a:xfrm>
            <a:off x="2707305" y="4267201"/>
            <a:ext cx="1723012" cy="8617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defTabSz="914127">
              <a:tabLst>
                <a:tab pos="1704975" algn="r"/>
              </a:tabLst>
              <a:defRPr/>
            </a:pPr>
            <a:r>
              <a:rPr lang="uk-UA" sz="1400" b="1" kern="0" dirty="0">
                <a:solidFill>
                  <a:prstClr val="black"/>
                </a:solidFill>
                <a:latin typeface="Calibri"/>
                <a:cs typeface="Calibri" pitchFamily="34" charset="0"/>
              </a:rPr>
              <a:t>Навколишнє середовище та </a:t>
            </a:r>
            <a:r>
              <a:rPr lang="uk-UA" sz="1400" b="1" kern="0" dirty="0" err="1">
                <a:solidFill>
                  <a:prstClr val="black"/>
                </a:solidFill>
                <a:latin typeface="Calibri"/>
                <a:cs typeface="Calibri" pitchFamily="34" charset="0"/>
              </a:rPr>
              <a:t>енергоефективність</a:t>
            </a:r>
            <a:endParaRPr lang="en-US" sz="1400" b="1" kern="0" dirty="0">
              <a:solidFill>
                <a:prstClr val="black"/>
              </a:solidFill>
              <a:latin typeface="Calibri"/>
              <a:cs typeface="Calibri" pitchFamily="34" charset="0"/>
            </a:endParaRPr>
          </a:p>
          <a:p>
            <a:pPr algn="ctr" defTabSz="914127">
              <a:tabLst>
                <a:tab pos="1704975" algn="r"/>
              </a:tabLst>
              <a:defRPr/>
            </a:pPr>
            <a:r>
              <a:rPr lang="en-US" sz="1400" b="1" kern="0" dirty="0">
                <a:solidFill>
                  <a:prstClr val="black"/>
                </a:solidFill>
                <a:latin typeface="Calibri"/>
                <a:cs typeface="Calibri" pitchFamily="34" charset="0"/>
              </a:rPr>
              <a:t>2%</a:t>
            </a:r>
            <a:endParaRPr sz="1400" b="1" kern="0" dirty="0">
              <a:solidFill>
                <a:prstClr val="black"/>
              </a:solidFill>
              <a:latin typeface="Calibri"/>
              <a:cs typeface="Calibri" pitchFamily="34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897" y="4297158"/>
            <a:ext cx="805081" cy="76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29" name="Group 73728"/>
          <p:cNvGrpSpPr/>
          <p:nvPr/>
        </p:nvGrpSpPr>
        <p:grpSpPr>
          <a:xfrm>
            <a:off x="2562929" y="5402828"/>
            <a:ext cx="2466270" cy="900000"/>
            <a:chOff x="1038929" y="5145600"/>
            <a:chExt cx="2466270" cy="900000"/>
          </a:xfrm>
        </p:grpSpPr>
        <p:grpSp>
          <p:nvGrpSpPr>
            <p:cNvPr id="179" name="Group 178"/>
            <p:cNvGrpSpPr/>
            <p:nvPr/>
          </p:nvGrpSpPr>
          <p:grpSpPr>
            <a:xfrm>
              <a:off x="1038929" y="5145600"/>
              <a:ext cx="2466270" cy="900000"/>
              <a:chOff x="457200" y="2935800"/>
              <a:chExt cx="2466270" cy="900000"/>
            </a:xfrm>
          </p:grpSpPr>
          <p:grpSp>
            <p:nvGrpSpPr>
              <p:cNvPr id="180" name="Group 179"/>
              <p:cNvGrpSpPr/>
              <p:nvPr/>
            </p:nvGrpSpPr>
            <p:grpSpPr bwMode="gray">
              <a:xfrm>
                <a:off x="457200" y="2935800"/>
                <a:ext cx="2419313" cy="900000"/>
                <a:chOff x="797474" y="2385588"/>
                <a:chExt cx="2419313" cy="900000"/>
              </a:xfrm>
            </p:grpSpPr>
            <p:sp>
              <p:nvSpPr>
                <p:cNvPr id="183" name="Rectangle 182"/>
                <p:cNvSpPr/>
                <p:nvPr/>
              </p:nvSpPr>
              <p:spPr bwMode="gray">
                <a:xfrm>
                  <a:off x="797474" y="2385588"/>
                  <a:ext cx="2352113" cy="900000"/>
                </a:xfrm>
                <a:prstGeom prst="rect">
                  <a:avLst/>
                </a:prstGeom>
                <a:solidFill>
                  <a:sysClr val="window" lastClr="FFFFFF"/>
                </a:solidFill>
                <a:ln w="9525" cap="flat" cmpd="sng" algn="ctr">
                  <a:solidFill>
                    <a:srgbClr val="919191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algn="ctr" defTabSz="914127">
                    <a:defRPr/>
                  </a:pPr>
                  <a:endParaRPr sz="600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endParaRPr>
                </a:p>
              </p:txBody>
            </p:sp>
            <p:cxnSp>
              <p:nvCxnSpPr>
                <p:cNvPr id="184" name="Straight Connector 183"/>
                <p:cNvCxnSpPr/>
                <p:nvPr/>
              </p:nvCxnSpPr>
              <p:spPr bwMode="gray">
                <a:xfrm>
                  <a:off x="1968345" y="2385588"/>
                  <a:ext cx="0" cy="9000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919191"/>
                  </a:solidFill>
                  <a:prstDash val="solid"/>
                </a:ln>
                <a:effectLst/>
              </p:spPr>
            </p:cxnSp>
            <p:sp>
              <p:nvSpPr>
                <p:cNvPr id="185" name="Rectangle 184"/>
                <p:cNvSpPr/>
                <p:nvPr/>
              </p:nvSpPr>
              <p:spPr bwMode="gray">
                <a:xfrm>
                  <a:off x="3149587" y="2385588"/>
                  <a:ext cx="67200" cy="900000"/>
                </a:xfrm>
                <a:prstGeom prst="rect">
                  <a:avLst/>
                </a:prstGeom>
                <a:solidFill>
                  <a:srgbClr val="32946A"/>
                </a:solidFill>
                <a:ln w="9525" cap="flat" cmpd="sng" algn="ctr">
                  <a:solidFill>
                    <a:srgbClr val="929699"/>
                  </a:solidFill>
                  <a:prstDash val="solid"/>
                </a:ln>
                <a:effectLst/>
              </p:spPr>
              <p:txBody>
                <a:bodyPr lIns="0" tIns="0" rIns="0" bIns="0" rtlCol="0" anchor="ctr"/>
                <a:lstStyle/>
                <a:p>
                  <a:pPr algn="ctr" defTabSz="914127">
                    <a:defRPr/>
                  </a:pPr>
                  <a:endParaRPr sz="600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endParaRPr>
                </a:p>
              </p:txBody>
            </p:sp>
          </p:grpSp>
          <p:sp>
            <p:nvSpPr>
              <p:cNvPr id="181" name="TextBox 180"/>
              <p:cNvSpPr txBox="1"/>
              <p:nvPr/>
            </p:nvSpPr>
            <p:spPr bwMode="gray">
              <a:xfrm>
                <a:off x="1551871" y="3080656"/>
                <a:ext cx="1371599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914127">
                  <a:tabLst>
                    <a:tab pos="1704975" algn="r"/>
                  </a:tabLst>
                  <a:defRPr/>
                </a:pPr>
                <a:r>
                  <a:rPr lang="uk-UA" sz="1400" b="1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rPr>
                  <a:t>Соціальна інфраструктура</a:t>
                </a:r>
                <a:endParaRPr lang="en-US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  <a:p>
                <a:pPr algn="ctr" defTabSz="914127">
                  <a:tabLst>
                    <a:tab pos="1704975" algn="r"/>
                  </a:tabLst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  <a:latin typeface="Calibri"/>
                    <a:cs typeface="Calibri" pitchFamily="34" charset="0"/>
                  </a:rPr>
                  <a:t>24%</a:t>
                </a:r>
                <a:endParaRPr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</p:grpSp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9560" y="5218173"/>
              <a:ext cx="931402" cy="783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3737" name="Group 73736"/>
          <p:cNvGrpSpPr/>
          <p:nvPr/>
        </p:nvGrpSpPr>
        <p:grpSpPr>
          <a:xfrm>
            <a:off x="7391401" y="5424600"/>
            <a:ext cx="2419313" cy="900000"/>
            <a:chOff x="5835687" y="5195186"/>
            <a:chExt cx="2419313" cy="900000"/>
          </a:xfrm>
        </p:grpSpPr>
        <p:grpSp>
          <p:nvGrpSpPr>
            <p:cNvPr id="121" name="Group 120"/>
            <p:cNvGrpSpPr/>
            <p:nvPr/>
          </p:nvGrpSpPr>
          <p:grpSpPr bwMode="gray">
            <a:xfrm>
              <a:off x="5835687" y="5195186"/>
              <a:ext cx="2419313" cy="900000"/>
              <a:chOff x="6172237" y="3087601"/>
              <a:chExt cx="2419313" cy="900000"/>
            </a:xfrm>
          </p:grpSpPr>
          <p:sp>
            <p:nvSpPr>
              <p:cNvPr id="123" name="Rectangle 122"/>
              <p:cNvSpPr/>
              <p:nvPr/>
            </p:nvSpPr>
            <p:spPr bwMode="gray">
              <a:xfrm>
                <a:off x="6239437" y="3087601"/>
                <a:ext cx="2352113" cy="900000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rgbClr val="919191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  <p:cxnSp>
            <p:nvCxnSpPr>
              <p:cNvPr id="124" name="Straight Connector 123"/>
              <p:cNvCxnSpPr/>
              <p:nvPr/>
            </p:nvCxnSpPr>
            <p:spPr bwMode="gray">
              <a:xfrm>
                <a:off x="7391437" y="3087601"/>
                <a:ext cx="0" cy="900000"/>
              </a:xfrm>
              <a:prstGeom prst="line">
                <a:avLst/>
              </a:prstGeom>
              <a:noFill/>
              <a:ln w="6350" cap="flat" cmpd="sng" algn="ctr">
                <a:solidFill>
                  <a:srgbClr val="919191"/>
                </a:solidFill>
                <a:prstDash val="solid"/>
              </a:ln>
              <a:effectLst/>
            </p:spPr>
          </p:cxnSp>
          <p:sp>
            <p:nvSpPr>
              <p:cNvPr id="125" name="Rectangle 124"/>
              <p:cNvSpPr/>
              <p:nvPr/>
            </p:nvSpPr>
            <p:spPr bwMode="gray">
              <a:xfrm>
                <a:off x="6172237" y="3087601"/>
                <a:ext cx="67200" cy="900000"/>
              </a:xfrm>
              <a:prstGeom prst="rect">
                <a:avLst/>
              </a:prstGeom>
              <a:solidFill>
                <a:srgbClr val="002060"/>
              </a:solidFill>
              <a:ln w="9525" cap="flat" cmpd="sng" algn="ctr">
                <a:solidFill>
                  <a:srgbClr val="929699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127">
                  <a:defRPr/>
                </a:pPr>
                <a:endParaRPr sz="600" kern="0" dirty="0">
                  <a:solidFill>
                    <a:prstClr val="black"/>
                  </a:solidFill>
                  <a:latin typeface="Calibri"/>
                  <a:cs typeface="Calibri" pitchFamily="34" charset="0"/>
                </a:endParaRPr>
              </a:p>
            </p:txBody>
          </p:sp>
        </p:grpSp>
        <p:sp>
          <p:nvSpPr>
            <p:cNvPr id="168" name="TextBox 167"/>
            <p:cNvSpPr txBox="1"/>
            <p:nvPr/>
          </p:nvSpPr>
          <p:spPr bwMode="gray">
            <a:xfrm>
              <a:off x="6067455" y="5452841"/>
              <a:ext cx="867690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 defTabSz="914127">
                <a:tabLst>
                  <a:tab pos="1704975" algn="r"/>
                </a:tabLst>
                <a:defRPr/>
              </a:pPr>
              <a:r>
                <a:rPr lang="uk-UA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rPr>
                <a:t>Інше</a:t>
              </a:r>
              <a:endParaRPr lang="en-US" sz="1400" b="1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  <a:p>
              <a:pPr algn="ctr" defTabSz="914127">
                <a:tabLst>
                  <a:tab pos="1704975" algn="r"/>
                </a:tabLst>
                <a:defRPr/>
              </a:pPr>
              <a:r>
                <a:rPr lang="en-US" sz="1400" b="1" kern="0" dirty="0">
                  <a:solidFill>
                    <a:prstClr val="black"/>
                  </a:solidFill>
                  <a:latin typeface="Calibri"/>
                  <a:cs typeface="Calibri" pitchFamily="34" charset="0"/>
                </a:rPr>
                <a:t>5%</a:t>
              </a:r>
              <a:endParaRPr sz="1400" b="1" kern="0" dirty="0">
                <a:solidFill>
                  <a:prstClr val="black"/>
                </a:solidFill>
                <a:latin typeface="Calibri"/>
                <a:cs typeface="Calibri" pitchFamily="34" charset="0"/>
              </a:endParaRPr>
            </a:p>
          </p:txBody>
        </p:sp>
        <p:pic>
          <p:nvPicPr>
            <p:cNvPr id="1033" name="Picture 9" descr="C:\Users\andgulad\Desktop\distributions-kubuntu_linux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2536" y="5248798"/>
              <a:ext cx="894721" cy="835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229" y="3157128"/>
            <a:ext cx="920465" cy="76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Rectangle 17"/>
          <p:cNvSpPr>
            <a:spLocks/>
          </p:cNvSpPr>
          <p:nvPr/>
        </p:nvSpPr>
        <p:spPr bwMode="gray">
          <a:xfrm>
            <a:off x="1828801" y="1240971"/>
            <a:ext cx="8534400" cy="377887"/>
          </a:xfrm>
          <a:prstGeom prst="rect">
            <a:avLst/>
          </a:prstGeom>
          <a:solidFill>
            <a:srgbClr val="009ED6"/>
          </a:solidFill>
          <a:ln w="22225">
            <a:solidFill>
              <a:srgbClr val="009ED6"/>
            </a:solidFill>
            <a:miter lim="800000"/>
            <a:headEnd/>
            <a:tailEnd/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uk-UA" altLang="en-US" sz="1400" b="1" dirty="0">
                <a:solidFill>
                  <a:schemeClr val="bg1"/>
                </a:solidFill>
              </a:rPr>
              <a:t>Галузі</a:t>
            </a:r>
            <a:endParaRPr lang="en-US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8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1" y="228601"/>
            <a:ext cx="8153399" cy="504825"/>
          </a:xfrm>
        </p:spPr>
        <p:txBody>
          <a:bodyPr/>
          <a:lstStyle/>
          <a:p>
            <a:r>
              <a:rPr lang="uk-UA" altLang="en-US" sz="2200" dirty="0"/>
              <a:t>Кредитна діяльність Групи ЄІБ в Україні</a:t>
            </a:r>
            <a:r>
              <a:rPr lang="fr-BE" altLang="en-US" sz="2200" dirty="0"/>
              <a:t> – </a:t>
            </a:r>
            <a:r>
              <a:rPr lang="uk-UA" altLang="en-US" sz="2200" dirty="0"/>
              <a:t>діючий портфель</a:t>
            </a:r>
            <a:endParaRPr lang="en-GB" sz="22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294967295"/>
          </p:nvPr>
        </p:nvSpPr>
        <p:spPr>
          <a:xfrm>
            <a:off x="9296400" y="6524626"/>
            <a:ext cx="990600" cy="33337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98AC72AE-BB05-4A05-8BE9-7B9303C5A5E6}" type="slidenum">
              <a:rPr lang="en-US" altLang="en-US">
                <a:latin typeface="Arial" pitchFamily="34" charset="0"/>
                <a:cs typeface="Times New Roman" pitchFamily="18" charset="0"/>
              </a:rPr>
              <a:pPr algn="r">
                <a:defRPr/>
              </a:pPr>
              <a:t>6</a:t>
            </a:fld>
            <a:endParaRPr lang="en-US" altLang="en-US" dirty="0">
              <a:latin typeface="Arial" pitchFamily="34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219853"/>
              </p:ext>
            </p:extLst>
          </p:nvPr>
        </p:nvGraphicFramePr>
        <p:xfrm>
          <a:off x="2286000" y="685801"/>
          <a:ext cx="7162801" cy="5827575"/>
        </p:xfrm>
        <a:graphic>
          <a:graphicData uri="http://schemas.openxmlformats.org/drawingml/2006/table">
            <a:tbl>
              <a:tblPr/>
              <a:tblGrid>
                <a:gridCol w="44071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25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52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52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584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uk-UA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Проекти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uk-UA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Підписано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uk-UA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Сума</a:t>
                      </a:r>
                      <a:endParaRPr lang="en-GB" sz="7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39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</a:t>
                      </a:r>
                      <a:r>
                        <a:rPr lang="uk-UA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млн</a:t>
                      </a:r>
                      <a:r>
                        <a:rPr lang="uk-UA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євро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Транспорт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Європейські дороги України I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Лип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Європейські дороги України </a:t>
                      </a:r>
                      <a:r>
                        <a:rPr lang="uk-UA" sz="900" b="0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II</a:t>
                      </a:r>
                      <a:endParaRPr lang="uk-UA" sz="9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Трав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Модернізація аеронавігаційної системи України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Суб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Бер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Бескидський</a:t>
                      </a:r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залізничний тунель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Трав-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Проект модернізації Української залізниці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1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Енергетика</a:t>
                      </a:r>
                      <a:endParaRPr lang="uk-UA" sz="900" b="1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Будівництво високовольтної повітряної лінії 750 кВ Рівненська АЕС - Київська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Жов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Будівництво повітряної лінії 750 кВ Запорізька АЕС - Каховська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Вер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9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Реабілітація</a:t>
                      </a: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гідроелектростанцій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Вер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Реконструкція, капітальний ремонт та технічне переоснащення магістрального газопроводу «</a:t>
                      </a:r>
                      <a:r>
                        <a:rPr lang="uk-UA" sz="900" b="0" i="0" kern="1200" noProof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Уренгой-Помари-Ужгород</a:t>
                      </a:r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Гарантія для економічного розвитку України</a:t>
                      </a:r>
                      <a:endParaRPr lang="uk-UA" sz="9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Жов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458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Муніципальна інфраструктура</a:t>
                      </a:r>
                      <a:endParaRPr lang="uk-UA" sz="900" b="1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Розвиток системи водопостачання та водовідведення в м. Миколаїв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Бер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Завершення будівництва метрополітену у м. Дніпропетровську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Жов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Надзвичайна кредитна програма для відновлення України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Програма розвитку муніципальної інфраструктури України</a:t>
                      </a:r>
                      <a:endParaRPr lang="uk-UA" sz="9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Лип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Муніципальний транспорт</a:t>
                      </a:r>
                      <a:endParaRPr lang="uk-UA" sz="9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Лист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kern="1200" noProof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Вища освіта України</a:t>
                      </a:r>
                      <a:endParaRPr lang="uk-UA" sz="900" b="0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1" i="0" u="none" strike="noStrike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Приватний сектор та підтримка МСП</a:t>
                      </a:r>
                      <a:endParaRPr lang="uk-UA" sz="900" b="1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Кредит для МСП та компаній з середнім рівнем капіталізації </a:t>
                      </a:r>
                      <a:r>
                        <a:rPr lang="uk-UA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(Укрексімбанк ) </a:t>
                      </a:r>
                      <a:endParaRPr lang="uk-UA" sz="900" b="0" i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Банки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</a:t>
                      </a:r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суб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суверенний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Кредит для МСП та компаній з середнім рівнем капіталізації </a:t>
                      </a:r>
                      <a:r>
                        <a:rPr lang="uk-UA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(Ощадбанк ) </a:t>
                      </a:r>
                      <a:endParaRPr lang="uk-UA" sz="900" b="0" i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Банки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</a:t>
                      </a:r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суб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суверенний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Кредит для МСП та компаній з середнім рівнем капіталізації </a:t>
                      </a:r>
                      <a:r>
                        <a:rPr lang="uk-UA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(А</a:t>
                      </a: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PEX</a:t>
                      </a:r>
                      <a:r>
                        <a:rPr lang="uk-UA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</a:t>
                      </a:r>
                      <a:endParaRPr lang="uk-UA" sz="900" b="0" i="0" kern="1200" noProof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Основний кредит для аграрної галузі України (</a:t>
                      </a:r>
                      <a:r>
                        <a:rPr 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Agri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Food 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PEX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Суверенний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Підтримка інноваційного малого та середнього бізнесу в Україні </a:t>
                      </a:r>
                      <a:r>
                        <a:rPr lang="en-US" sz="9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InnoFin</a:t>
                      </a:r>
                      <a:r>
                        <a:rPr lang="uk-UA" sz="9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ПроКредит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банк)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Банки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гарантія ЄІФ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Вер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Підтримка МСП </a:t>
                      </a:r>
                      <a:r>
                        <a:rPr lang="uk-UA" sz="900" b="0" i="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рамках угод про глибоку та всеохоплюючу ЗВТ</a:t>
                      </a:r>
                      <a:endParaRPr lang="uk-UA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Банки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Інші банки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Банки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Кредит для аграрної галузі та адаптації до зміни клімату 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(Астарта</a:t>
                      </a:r>
                      <a:r>
                        <a:rPr lang="uk-UA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Корпоративний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Жов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Кредит для 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аграрної галузі (МХП)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Корпоративний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Виробництво та транспортування зерна </a:t>
                      </a:r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(Нібулон) 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3591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Корпоративний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uk-UA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Груд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71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  <a:tr h="166398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Усього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5,067</a:t>
                      </a:r>
                    </a:p>
                  </a:txBody>
                  <a:tcPr marL="6866" marR="6866" marT="686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04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208214" y="836713"/>
            <a:ext cx="8307387" cy="5184923"/>
          </a:xfrm>
        </p:spPr>
        <p:txBody>
          <a:bodyPr/>
          <a:lstStyle/>
          <a:p>
            <a:pPr>
              <a:buClrTx/>
              <a:buFont typeface="Wingdings" pitchFamily="2" charset="2"/>
              <a:buChar char="§"/>
            </a:pPr>
            <a:r>
              <a:rPr lang="uk-UA" altLang="en-US" sz="2000" dirty="0"/>
              <a:t>Проектний портфель ЄІБ</a:t>
            </a:r>
            <a:r>
              <a:rPr lang="en-GB" altLang="en-US" sz="2000" dirty="0"/>
              <a:t> </a:t>
            </a:r>
            <a:r>
              <a:rPr lang="uk-UA" altLang="en-US" sz="2000" dirty="0"/>
              <a:t>у транспортному секторі</a:t>
            </a:r>
            <a:r>
              <a:rPr lang="en-GB" altLang="en-US" sz="2000" dirty="0"/>
              <a:t>: </a:t>
            </a:r>
            <a:r>
              <a:rPr lang="uk-UA" altLang="en-US" sz="2000" dirty="0"/>
              <a:t>89</a:t>
            </a:r>
            <a:r>
              <a:rPr lang="en-GB" altLang="en-US" sz="2000" dirty="0"/>
              <a:t>6</a:t>
            </a:r>
            <a:r>
              <a:rPr lang="uk-UA" altLang="en-US" sz="2000" dirty="0"/>
              <a:t> млн євро</a:t>
            </a: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uk-UA" altLang="en-US" sz="2000" dirty="0"/>
              <a:t>Запланована діяльність</a:t>
            </a:r>
            <a:r>
              <a:rPr lang="en-GB" altLang="en-US" sz="2000" dirty="0"/>
              <a:t>:</a:t>
            </a:r>
          </a:p>
          <a:p>
            <a:pPr lvl="1">
              <a:buFont typeface="Arial" charset="0"/>
              <a:buChar char="•"/>
            </a:pPr>
            <a:r>
              <a:rPr lang="uk-UA" altLang="en-US" sz="2000" dirty="0"/>
              <a:t>Модернізація залізниць і рухомого складу</a:t>
            </a: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r>
              <a:rPr lang="uk-UA" altLang="en-US" sz="2000" dirty="0"/>
              <a:t>Модернізація і безпека дорожнього руху</a:t>
            </a: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r>
              <a:rPr lang="uk-UA" altLang="en-US" sz="2000" dirty="0"/>
              <a:t>Внутрішні водні шляхи</a:t>
            </a: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r>
              <a:rPr lang="uk-UA" altLang="en-US" sz="2000" dirty="0"/>
              <a:t>Портова інфраструктура </a:t>
            </a:r>
            <a:r>
              <a:rPr lang="en-US" altLang="en-US" sz="2000" dirty="0"/>
              <a:t>(</a:t>
            </a:r>
            <a:r>
              <a:rPr lang="uk-UA" altLang="en-US" sz="2000" dirty="0"/>
              <a:t>на стадії обговорення</a:t>
            </a:r>
            <a:r>
              <a:rPr lang="en-US" altLang="en-US" sz="2000" dirty="0"/>
              <a:t>)</a:t>
            </a:r>
            <a:endParaRPr lang="en-GB" altLang="en-US" sz="2000" dirty="0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9296400" y="6524626"/>
            <a:ext cx="990600" cy="333375"/>
          </a:xfrm>
          <a:prstGeom prst="rect">
            <a:avLst/>
          </a:prstGeom>
        </p:spPr>
        <p:txBody>
          <a:bodyPr/>
          <a:lstStyle/>
          <a:p>
            <a:pPr algn="r">
              <a:buNone/>
              <a:defRPr/>
            </a:pPr>
            <a:fld id="{6F23CA38-64F4-4334-8548-DE7F9237BAB0}" type="slidenum">
              <a:rPr lang="en-US" altLang="en-US">
                <a:latin typeface="Arial" pitchFamily="34" charset="0"/>
                <a:cs typeface="Times New Roman" pitchFamily="18" charset="0"/>
              </a:rPr>
              <a:pPr algn="r">
                <a:buNone/>
                <a:defRPr/>
              </a:pPr>
              <a:t>7</a:t>
            </a:fld>
            <a:endParaRPr lang="en-US" altLang="en-US" dirty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2819401" y="476673"/>
            <a:ext cx="562354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>
              <a:buNone/>
            </a:pPr>
            <a:r>
              <a:rPr lang="uk-UA" altLang="en-US" sz="2200" b="1" dirty="0">
                <a:latin typeface="Arial" charset="0"/>
                <a:ea typeface="+mn-ea"/>
                <a:cs typeface="Times New Roman" pitchFamily="18" charset="0"/>
              </a:rPr>
              <a:t>Транспортний сектор </a:t>
            </a:r>
            <a:r>
              <a:rPr lang="fr-BE" altLang="en-US" sz="2200" b="1" dirty="0">
                <a:latin typeface="Arial" charset="0"/>
                <a:ea typeface="+mn-ea"/>
                <a:cs typeface="Times New Roman" pitchFamily="18" charset="0"/>
              </a:rPr>
              <a:t>– </a:t>
            </a:r>
            <a:r>
              <a:rPr lang="uk-UA" altLang="en-US" sz="2200" b="1" dirty="0">
                <a:latin typeface="Arial" charset="0"/>
                <a:ea typeface="+mn-ea"/>
                <a:cs typeface="Times New Roman" pitchFamily="18" charset="0"/>
              </a:rPr>
              <a:t>діяльність ЄІБ</a:t>
            </a:r>
            <a:endParaRPr lang="en-GB" altLang="en-US" sz="2200" b="1" dirty="0">
              <a:latin typeface="Arial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409443"/>
              </p:ext>
            </p:extLst>
          </p:nvPr>
        </p:nvGraphicFramePr>
        <p:xfrm>
          <a:off x="2514600" y="1371600"/>
          <a:ext cx="7493000" cy="2819400"/>
        </p:xfrm>
        <a:graphic>
          <a:graphicData uri="http://schemas.openxmlformats.org/drawingml/2006/table">
            <a:tbl>
              <a:tblPr/>
              <a:tblGrid>
                <a:gridCol w="2209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57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255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uk-UA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Дороги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Європейські дороги України I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Покращення  стану 427 км 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автомобільної дороги М-06 </a:t>
                      </a:r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між Києвом та Бродами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Європейські дороги України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II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Покращення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стану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км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автомобільних доріг на підходах до м. Києва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uk-UA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Залізниця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100" b="0" i="0" kern="1200" noProof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Бескидський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залізничний тунель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Будівництво нового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двоколійного залізничного тунелю довжиною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км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 метою покращення транспортного сполучення між Україною та ЄС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Електрифікація залізниць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 складається з поетапної електрифікації двох залізничних ділянок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uk-UA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 напрямку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Долинська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Миколаїв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–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Колосівк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загальною довжиною близько 253 км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uk-UA" sz="1100" b="1" i="0" u="none" strike="noStrike" noProof="0" smtClean="0"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Повітря</a:t>
                      </a:r>
                      <a:endParaRPr lang="uk-UA" sz="1100" b="1" i="0" u="none" strike="noStrike" noProof="0"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Модернізація аеронавігаційної системи України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Модернізація систем керування повітряним рухом в декількох українських аеропортах</a:t>
                      </a:r>
                      <a:r>
                        <a:rPr lang="uk-UA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 метою покращень в рамках програми “Єдине європейське небо”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35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208214" y="836713"/>
            <a:ext cx="8307387" cy="5184923"/>
          </a:xfrm>
        </p:spPr>
        <p:txBody>
          <a:bodyPr/>
          <a:lstStyle/>
          <a:p>
            <a:pPr>
              <a:buClrTx/>
              <a:buFont typeface="Wingdings" pitchFamily="2" charset="2"/>
              <a:buChar char="§"/>
            </a:pPr>
            <a:r>
              <a:rPr lang="uk-UA" altLang="en-US" sz="2000" dirty="0"/>
              <a:t>Проектний портфель ЄІБ у енергетичному секторі</a:t>
            </a:r>
            <a:r>
              <a:rPr lang="en-GB" altLang="en-US" sz="2000" dirty="0"/>
              <a:t>: 675</a:t>
            </a:r>
            <a:r>
              <a:rPr lang="uk-UA" altLang="en-US" sz="2000" dirty="0"/>
              <a:t> </a:t>
            </a:r>
            <a:r>
              <a:rPr lang="uk-UA" altLang="en-US" sz="2000" dirty="0" err="1"/>
              <a:t>млн</a:t>
            </a:r>
            <a:r>
              <a:rPr lang="uk-UA" altLang="en-US" sz="2000" dirty="0"/>
              <a:t> євро</a:t>
            </a: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endParaRPr lang="en-GB" altLang="en-US" sz="2000" dirty="0"/>
          </a:p>
          <a:p>
            <a:pPr lvl="1">
              <a:buClrTx/>
              <a:buFont typeface="Arial" charset="0"/>
              <a:buChar char="•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Tx/>
              <a:buFont typeface="Wingdings" panose="05000000000000000000" pitchFamily="2" charset="2"/>
              <a:buChar char="§"/>
            </a:pPr>
            <a:endParaRPr lang="en-GB" altLang="en-US" sz="20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uk-UA" altLang="en-US" sz="1800" dirty="0"/>
              <a:t>Запланована діяльність</a:t>
            </a:r>
            <a:r>
              <a:rPr lang="en-GB" altLang="en-US" sz="1800" dirty="0"/>
              <a:t>:</a:t>
            </a:r>
          </a:p>
          <a:p>
            <a:pPr lvl="1">
              <a:buClr>
                <a:schemeClr val="tx1"/>
              </a:buClr>
              <a:buFont typeface="Arial" charset="0"/>
              <a:buChar char="•"/>
            </a:pPr>
            <a:r>
              <a:rPr lang="uk-UA" altLang="en-US" sz="1800" dirty="0">
                <a:solidFill>
                  <a:srgbClr val="0070C0"/>
                </a:solidFill>
              </a:rPr>
              <a:t>Гідроенергетика</a:t>
            </a:r>
            <a:r>
              <a:rPr lang="en-GB" altLang="en-US" sz="1800" dirty="0"/>
              <a:t>: </a:t>
            </a:r>
            <a:r>
              <a:rPr lang="uk-UA" altLang="en-US" sz="1800" dirty="0"/>
              <a:t>розширення потужностей</a:t>
            </a:r>
            <a:endParaRPr lang="en-GB" altLang="en-US" sz="1800" dirty="0"/>
          </a:p>
          <a:p>
            <a:pPr lvl="1">
              <a:buClr>
                <a:schemeClr val="tx1"/>
              </a:buClr>
              <a:buFont typeface="Arial" charset="0"/>
              <a:buChar char="•"/>
            </a:pPr>
            <a:r>
              <a:rPr lang="uk-UA" altLang="en-US" sz="1800" dirty="0"/>
              <a:t>Програма</a:t>
            </a:r>
            <a:r>
              <a:rPr lang="uk-UA" altLang="en-US" sz="1800" dirty="0">
                <a:solidFill>
                  <a:srgbClr val="0070C0"/>
                </a:solidFill>
              </a:rPr>
              <a:t> передачі електроенергії</a:t>
            </a:r>
            <a:r>
              <a:rPr lang="en-GB" altLang="en-US" sz="1800" dirty="0"/>
              <a:t>/ </a:t>
            </a:r>
            <a:r>
              <a:rPr lang="uk-UA" altLang="en-US" sz="1800" dirty="0"/>
              <a:t>підтримка</a:t>
            </a:r>
            <a:r>
              <a:rPr lang="en-GB" altLang="en-US" sz="1800" dirty="0"/>
              <a:t> </a:t>
            </a:r>
            <a:r>
              <a:rPr lang="uk-UA" altLang="en-US" sz="1800" dirty="0"/>
              <a:t>інтеграції Об</a:t>
            </a:r>
            <a:r>
              <a:rPr lang="en-US" altLang="en-US" sz="1800" dirty="0"/>
              <a:t>’</a:t>
            </a:r>
            <a:r>
              <a:rPr lang="uk-UA" altLang="en-US" sz="1800" dirty="0" err="1"/>
              <a:t>єднаної</a:t>
            </a:r>
            <a:r>
              <a:rPr lang="uk-UA" altLang="en-US" sz="1800" dirty="0"/>
              <a:t> енергосистеми України до Європейської електромережі (</a:t>
            </a:r>
            <a:r>
              <a:rPr lang="en-GB" altLang="en-US" sz="1800" dirty="0"/>
              <a:t>ENTSO-E</a:t>
            </a:r>
            <a:r>
              <a:rPr lang="uk-UA" altLang="en-US" sz="1800" dirty="0"/>
              <a:t>)</a:t>
            </a:r>
            <a:endParaRPr lang="en-GB" altLang="en-US" sz="1800" dirty="0"/>
          </a:p>
          <a:p>
            <a:pPr lvl="1">
              <a:buClr>
                <a:schemeClr val="tx1"/>
              </a:buClr>
              <a:buFont typeface="Arial" charset="0"/>
              <a:buChar char="•"/>
            </a:pPr>
            <a:r>
              <a:rPr lang="uk-UA" altLang="en-US" sz="1800" dirty="0"/>
              <a:t>Збільшення </a:t>
            </a:r>
            <a:r>
              <a:rPr lang="uk-UA" altLang="en-US" sz="1800" dirty="0">
                <a:solidFill>
                  <a:srgbClr val="0070C0"/>
                </a:solidFill>
              </a:rPr>
              <a:t>видобутку газу</a:t>
            </a:r>
            <a:r>
              <a:rPr lang="en-US" altLang="en-US" sz="1800" dirty="0">
                <a:solidFill>
                  <a:srgbClr val="0070C0"/>
                </a:solidFill>
              </a:rPr>
              <a:t> </a:t>
            </a:r>
            <a:r>
              <a:rPr lang="en-GB" altLang="en-US" sz="1800" dirty="0"/>
              <a:t>(</a:t>
            </a:r>
            <a:r>
              <a:rPr lang="uk-UA" altLang="en-US" sz="1800" dirty="0"/>
              <a:t>на стадії обговорення</a:t>
            </a:r>
            <a:r>
              <a:rPr lang="en-GB" altLang="en-US" sz="1800" dirty="0"/>
              <a:t>)</a:t>
            </a:r>
          </a:p>
          <a:p>
            <a:pPr lvl="1">
              <a:buClr>
                <a:schemeClr val="tx1"/>
              </a:buClr>
              <a:buFont typeface="Arial" charset="0"/>
              <a:buChar char="•"/>
            </a:pPr>
            <a:r>
              <a:rPr lang="uk-UA" altLang="en-US" sz="1800" dirty="0"/>
              <a:t>Подальше оновлення газотранспортної системи</a:t>
            </a:r>
            <a:endParaRPr lang="en-GB" altLang="en-US" sz="1800" dirty="0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9296400" y="6524626"/>
            <a:ext cx="990600" cy="333375"/>
          </a:xfrm>
          <a:prstGeom prst="rect">
            <a:avLst/>
          </a:prstGeom>
        </p:spPr>
        <p:txBody>
          <a:bodyPr/>
          <a:lstStyle/>
          <a:p>
            <a:pPr algn="r">
              <a:buNone/>
              <a:defRPr/>
            </a:pPr>
            <a:fld id="{6F23CA38-64F4-4334-8548-DE7F9237BAB0}" type="slidenum">
              <a:rPr lang="en-US" altLang="en-US">
                <a:latin typeface="Arial" pitchFamily="34" charset="0"/>
                <a:cs typeface="Times New Roman" pitchFamily="18" charset="0"/>
              </a:rPr>
              <a:pPr algn="r">
                <a:buNone/>
                <a:defRPr/>
              </a:pPr>
              <a:t>8</a:t>
            </a:fld>
            <a:endParaRPr lang="en-US" altLang="en-US" dirty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2819401" y="476673"/>
            <a:ext cx="562354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15CAB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>
              <a:buNone/>
            </a:pPr>
            <a:r>
              <a:rPr lang="uk-UA" sz="2200" b="1" dirty="0">
                <a:latin typeface="Arial" charset="0"/>
                <a:cs typeface="Times New Roman" pitchFamily="18" charset="0"/>
              </a:rPr>
              <a:t>Енергетиний сектор </a:t>
            </a:r>
            <a:r>
              <a:rPr lang="en-GB" sz="2200" b="1" dirty="0">
                <a:latin typeface="Arial" charset="0"/>
                <a:cs typeface="Times New Roman" pitchFamily="18" charset="0"/>
              </a:rPr>
              <a:t>–</a:t>
            </a:r>
            <a:r>
              <a:rPr lang="uk-UA" sz="2200" b="1" dirty="0">
                <a:latin typeface="Arial" charset="0"/>
                <a:cs typeface="Times New Roman" pitchFamily="18" charset="0"/>
              </a:rPr>
              <a:t> діяльність ЄІБ</a:t>
            </a:r>
            <a:endParaRPr lang="en-GB" altLang="en-US" sz="2200" b="1" dirty="0">
              <a:latin typeface="Arial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324628"/>
              </p:ext>
            </p:extLst>
          </p:nvPr>
        </p:nvGraphicFramePr>
        <p:xfrm>
          <a:off x="2514600" y="1371601"/>
          <a:ext cx="7493000" cy="2346961"/>
        </p:xfrm>
        <a:graphic>
          <a:graphicData uri="http://schemas.openxmlformats.org/drawingml/2006/table">
            <a:tbl>
              <a:tblPr/>
              <a:tblGrid>
                <a:gridCol w="2209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57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255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39486">
                <a:tc>
                  <a:txBody>
                    <a:bodyPr/>
                    <a:lstStyle/>
                    <a:p>
                      <a:pPr algn="l" fontAlgn="b"/>
                      <a:r>
                        <a:rPr lang="uk-UA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Потужність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4766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Високовольтна лінія Рівненська </a:t>
                      </a:r>
                      <a:r>
                        <a:rPr lang="uk-UA" sz="1100" b="0" i="0" u="none" strike="noStrike" noProof="0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АЕС-Київська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Будівництво високовольтної 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повітряної лінії 750 кВ Рівненська АЕС - Київська</a:t>
                      </a:r>
                      <a:endParaRPr lang="uk-UA" sz="1100" b="0" i="0" u="none" strike="noStrike" noProof="0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algn="l" fontAlgn="ctr"/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3177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Високовольтна лінія Запорізька АЕС - Каховська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1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Будівництво 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повітряної лінії 750 кВ Рівненська АЕС - Київська</a:t>
                      </a:r>
                      <a:endParaRPr lang="uk-UA" sz="1100" b="0" i="0" u="none" strike="noStrike" noProof="0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948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kern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Реабілітація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0" i="0" kern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гідроелектростанцій</a:t>
                      </a:r>
                      <a:endParaRPr lang="uk-UA" sz="1100" b="0" i="0" u="none" strike="noStrike" noProof="0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Модернізація 22 гідроагрегатів</a:t>
                      </a:r>
                      <a:r>
                        <a:rPr lang="uk-UA" sz="1100" b="0" i="0" kern="1200" baseline="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ПАТ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"</a:t>
                      </a:r>
                      <a:r>
                        <a:rPr lang="uk-UA" sz="1100" b="0" i="0" kern="1200" noProof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Укргідроенерго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«</a:t>
                      </a:r>
                      <a:r>
                        <a:rPr lang="uk-UA" sz="1100" b="0" i="0" kern="1200" baseline="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вздовж Дніпра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9486">
                <a:tc>
                  <a:txBody>
                    <a:bodyPr/>
                    <a:lstStyle/>
                    <a:p>
                      <a:pPr algn="l" fontAlgn="b"/>
                      <a:r>
                        <a:rPr lang="uk-UA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Газ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rtl="0" fontAlgn="b"/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Магістральний газопровід «</a:t>
                      </a:r>
                      <a:r>
                        <a:rPr lang="uk-UA" sz="1100" b="0" i="0" kern="1200" noProof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Уренгой-Помари-Ужгород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»</a:t>
                      </a:r>
                      <a:endParaRPr lang="uk-UA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Невідкладний</a:t>
                      </a:r>
                      <a:r>
                        <a:rPr lang="uk-UA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ремонт української частини магістрального газопроводу </a:t>
                      </a:r>
                      <a:r>
                        <a:rPr lang="uk-UA" sz="1100" b="0" i="0" kern="1200" noProof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Уренгой-Помари-Ужгород</a:t>
                      </a:r>
                      <a:r>
                        <a:rPr lang="uk-UA" sz="1100" b="0" i="0" kern="120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.</a:t>
                      </a:r>
                      <a:r>
                        <a:rPr lang="uk-UA" sz="1100" b="0" i="0" kern="1200" baseline="0" noProof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Заміна ділянок газопроводу та компресорних станцій  з метою забезпечення безпечної експлуатації та підтримки поточної транспортної спроможності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uk-UA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млн</a:t>
                      </a:r>
                      <a:r>
                        <a:rPr lang="uk-UA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євро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96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9042" y="478477"/>
            <a:ext cx="6008712" cy="612775"/>
          </a:xfrm>
        </p:spPr>
        <p:txBody>
          <a:bodyPr/>
          <a:lstStyle/>
          <a:p>
            <a:r>
              <a:rPr lang="uk-UA" sz="2200" b="1" kern="1200" dirty="0">
                <a:latin typeface="Arial" charset="0"/>
                <a:ea typeface="+mn-ea"/>
                <a:cs typeface="Times New Roman" pitchFamily="18" charset="0"/>
              </a:rPr>
              <a:t>Освіта</a:t>
            </a:r>
            <a:r>
              <a:rPr lang="en-GB" sz="2200" b="1" kern="1200" dirty="0">
                <a:latin typeface="Arial" charset="0"/>
                <a:ea typeface="+mn-ea"/>
                <a:cs typeface="Times New Roman" pitchFamily="18" charset="0"/>
              </a:rPr>
              <a:t> – </a:t>
            </a:r>
            <a:r>
              <a:rPr lang="uk-UA" sz="2200" b="1" kern="1200" dirty="0">
                <a:latin typeface="Arial" charset="0"/>
                <a:ea typeface="+mn-ea"/>
                <a:cs typeface="Times New Roman" pitchFamily="18" charset="0"/>
              </a:rPr>
              <a:t>підтримка </a:t>
            </a:r>
            <a:r>
              <a:rPr lang="uk-UA" sz="2200" b="1" kern="1200" dirty="0" err="1">
                <a:latin typeface="Arial" charset="0"/>
                <a:ea typeface="+mn-ea"/>
                <a:cs typeface="Times New Roman" pitchFamily="18" charset="0"/>
              </a:rPr>
              <a:t>енергоефективності</a:t>
            </a:r>
            <a:endParaRPr lang="en-GB" sz="2200" b="1" kern="1200" dirty="0">
              <a:latin typeface="Arial" charset="0"/>
              <a:ea typeface="+mn-ea"/>
              <a:cs typeface="Times New Roman" pitchFamily="18" charset="0"/>
            </a:endParaRP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9296400" y="6524626"/>
            <a:ext cx="990600" cy="333375"/>
          </a:xfrm>
          <a:prstGeom prst="rect">
            <a:avLst/>
          </a:prstGeom>
        </p:spPr>
        <p:txBody>
          <a:bodyPr/>
          <a:lstStyle/>
          <a:p>
            <a:pPr algn="r"/>
            <a:fld id="{6F23CA38-64F4-4334-8548-DE7F9237BAB0}" type="slidenum">
              <a:rPr lang="en-US" altLang="en-US">
                <a:latin typeface="Arial" pitchFamily="34" charset="0"/>
                <a:cs typeface="Times New Roman" pitchFamily="18" charset="0"/>
              </a:rPr>
              <a:pPr algn="r"/>
              <a:t>9</a:t>
            </a:fld>
            <a:endParaRPr lang="en-US" altLang="en-US" dirty="0"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927130" y="1390067"/>
            <a:ext cx="4888950" cy="255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200" b="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900" b="1" kern="0" dirty="0"/>
              <a:t>Вища освіта України</a:t>
            </a:r>
            <a:endParaRPr lang="en-US" sz="1900" b="1" kern="0" dirty="0"/>
          </a:p>
          <a:p>
            <a:pPr lvl="1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700" kern="0" dirty="0"/>
              <a:t>Реконструкція та модернізація об</a:t>
            </a:r>
            <a:r>
              <a:rPr lang="en-US" sz="1700" kern="0" dirty="0"/>
              <a:t>’</a:t>
            </a:r>
            <a:r>
              <a:rPr lang="uk-UA" sz="1700" kern="0" dirty="0" err="1"/>
              <a:t>єктів</a:t>
            </a:r>
            <a:r>
              <a:rPr lang="uk-UA" sz="1700" kern="0" dirty="0"/>
              <a:t> в декількох університетах України</a:t>
            </a:r>
            <a:r>
              <a:rPr lang="en-GB" sz="1700" dirty="0"/>
              <a:t>: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200" dirty="0"/>
              <a:t>Харківський політехнічний інститут</a:t>
            </a:r>
            <a:endParaRPr lang="en-GB" sz="1200" dirty="0"/>
          </a:p>
          <a:p>
            <a:pPr lvl="2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200" dirty="0"/>
              <a:t>Національний педагогічний університет імені М.П.Драгоманова</a:t>
            </a:r>
            <a:r>
              <a:rPr lang="en-GB" sz="1200" dirty="0"/>
              <a:t>, </a:t>
            </a:r>
            <a:r>
              <a:rPr lang="uk-UA" sz="1200" dirty="0"/>
              <a:t>Київ</a:t>
            </a:r>
            <a:endParaRPr lang="en-GB" sz="1200" dirty="0"/>
          </a:p>
          <a:p>
            <a:pPr lvl="2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200" dirty="0"/>
              <a:t>Національний університет </a:t>
            </a:r>
            <a:r>
              <a:rPr lang="uk-UA" sz="1200" dirty="0" err="1"/>
              <a:t>“Львівська</a:t>
            </a:r>
            <a:r>
              <a:rPr lang="uk-UA" sz="1200" dirty="0"/>
              <a:t> </a:t>
            </a:r>
            <a:r>
              <a:rPr lang="uk-UA" sz="1200" dirty="0" err="1"/>
              <a:t>політехніка”</a:t>
            </a:r>
            <a:endParaRPr lang="en-GB" sz="1200" dirty="0"/>
          </a:p>
          <a:p>
            <a:pPr lvl="2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200" dirty="0"/>
              <a:t>Полтавський національний технічний університет імені Юрія Кондратюка</a:t>
            </a:r>
            <a:endParaRPr lang="en-GB" sz="1200" dirty="0"/>
          </a:p>
          <a:p>
            <a:pPr lvl="2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200" dirty="0"/>
              <a:t>Чернівецький національний технологічний університет</a:t>
            </a:r>
            <a:endParaRPr lang="en-GB" sz="1200" dirty="0"/>
          </a:p>
          <a:p>
            <a:pPr lvl="2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200" dirty="0"/>
              <a:t>Сумський державний університет</a:t>
            </a:r>
            <a:endParaRPr lang="en-GB" sz="1200" dirty="0"/>
          </a:p>
          <a:p>
            <a:pPr lvl="2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200" dirty="0"/>
              <a:t>Вінницький національний технічний університет</a:t>
            </a:r>
            <a:endParaRPr lang="en-GB" sz="1200" dirty="0"/>
          </a:p>
          <a:p>
            <a:pPr lvl="1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600" dirty="0">
                <a:solidFill>
                  <a:srgbClr val="015CAB"/>
                </a:solidFill>
              </a:rPr>
              <a:t>Посилений акцент на </a:t>
            </a:r>
            <a:r>
              <a:rPr lang="uk-UA" sz="1600" dirty="0" err="1">
                <a:solidFill>
                  <a:srgbClr val="015CAB"/>
                </a:solidFill>
              </a:rPr>
              <a:t>енергоефективності</a:t>
            </a:r>
            <a:r>
              <a:rPr lang="uk-UA" sz="1600" dirty="0">
                <a:solidFill>
                  <a:srgbClr val="015CAB"/>
                </a:solidFill>
              </a:rPr>
              <a:t> </a:t>
            </a:r>
            <a:r>
              <a:rPr lang="uk-UA" sz="1600" dirty="0"/>
              <a:t>та енергозбереженні за підтримки</a:t>
            </a:r>
            <a:r>
              <a:rPr lang="en-GB" sz="1600" dirty="0"/>
              <a:t> </a:t>
            </a:r>
            <a:r>
              <a:rPr lang="uk-UA" sz="1600" dirty="0" err="1"/>
              <a:t>енергоаудиту</a:t>
            </a:r>
            <a:r>
              <a:rPr lang="uk-UA" sz="1600" dirty="0"/>
              <a:t> грантів, що фінансуються ЄІБ</a:t>
            </a:r>
            <a:endParaRPr lang="en-GB" sz="1600" dirty="0"/>
          </a:p>
          <a:p>
            <a:pPr lvl="1" algn="just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  <a:defRPr/>
            </a:pPr>
            <a:r>
              <a:rPr lang="uk-UA" altLang="en-US" sz="1600" dirty="0"/>
              <a:t>Покращення якості викладацьких та навчальних закладів та науково-дослідних установ</a:t>
            </a:r>
            <a:endParaRPr lang="en-US" altLang="en-US" sz="1600" dirty="0"/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en-GB" sz="1700" kern="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486" y="1556792"/>
            <a:ext cx="3678539" cy="2592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019801" y="4876800"/>
            <a:ext cx="4539233" cy="130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200" b="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914400" lvl="2" indent="0"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uk-UA" sz="1600" dirty="0"/>
              <a:t>Загальні інвестиції</a:t>
            </a:r>
            <a:r>
              <a:rPr lang="en-GB" sz="1600" dirty="0"/>
              <a:t>: 160</a:t>
            </a:r>
            <a:r>
              <a:rPr lang="uk-UA" sz="1600" dirty="0"/>
              <a:t> </a:t>
            </a:r>
            <a:r>
              <a:rPr lang="uk-UA" sz="1600" dirty="0" err="1"/>
              <a:t>млн</a:t>
            </a:r>
            <a:r>
              <a:rPr lang="uk-UA" sz="1600" dirty="0"/>
              <a:t> євро</a:t>
            </a:r>
            <a:endParaRPr lang="en-GB" sz="1500" kern="0" dirty="0"/>
          </a:p>
          <a:p>
            <a:pPr lvl="2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500" kern="0" dirty="0"/>
              <a:t>Інвестиції</a:t>
            </a:r>
            <a:r>
              <a:rPr lang="en-GB" sz="1500" kern="0" dirty="0"/>
              <a:t>: </a:t>
            </a:r>
            <a:r>
              <a:rPr lang="uk-UA" sz="1500" b="1" kern="0" dirty="0"/>
              <a:t>позика ЄІБ</a:t>
            </a:r>
            <a:r>
              <a:rPr lang="en-GB" sz="1500" b="1" kern="0" dirty="0"/>
              <a:t>, </a:t>
            </a:r>
            <a:r>
              <a:rPr lang="uk-UA" sz="1500" b="1" kern="0" dirty="0"/>
              <a:t>грант </a:t>
            </a:r>
            <a:r>
              <a:rPr lang="en-GB" sz="1500" b="1" kern="0" dirty="0"/>
              <a:t>E5P, </a:t>
            </a:r>
            <a:r>
              <a:rPr lang="uk-UA" sz="1500" b="1" kern="0" dirty="0"/>
              <a:t>НЕФКО</a:t>
            </a:r>
            <a:endParaRPr lang="en-GB" sz="1500" b="1" kern="0" dirty="0"/>
          </a:p>
          <a:p>
            <a:pPr lvl="2"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</a:pPr>
            <a:r>
              <a:rPr lang="uk-UA" sz="1500" kern="0" dirty="0"/>
              <a:t>Технічна допомога</a:t>
            </a:r>
            <a:r>
              <a:rPr lang="en-GB" sz="1500" kern="0" dirty="0"/>
              <a:t>: </a:t>
            </a:r>
            <a:r>
              <a:rPr lang="uk-UA" sz="1500" b="1" kern="0" dirty="0"/>
              <a:t>ЦФТДСП</a:t>
            </a:r>
            <a:r>
              <a:rPr lang="en-GB" sz="1500" b="1" kern="0" dirty="0"/>
              <a:t>, </a:t>
            </a:r>
            <a:r>
              <a:rPr lang="uk-UA" sz="1500" b="1" kern="0" dirty="0"/>
              <a:t>ІІД</a:t>
            </a:r>
            <a:endParaRPr lang="en-GB" sz="1500" b="1" kern="0" dirty="0"/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1700" kern="0" dirty="0"/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700" dirty="0"/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sz="1700" kern="0" dirty="0"/>
          </a:p>
        </p:txBody>
      </p:sp>
    </p:spTree>
    <p:extLst>
      <p:ext uri="{BB962C8B-B14F-4D97-AF65-F5344CB8AC3E}">
        <p14:creationId xmlns:p14="http://schemas.microsoft.com/office/powerpoint/2010/main" val="367920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|0.8|1|0.7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EIB PPT Template">
  <a:themeElements>
    <a:clrScheme name="EIB PPT Template 12">
      <a:dk1>
        <a:srgbClr val="000000"/>
      </a:dk1>
      <a:lt1>
        <a:srgbClr val="FFFFFF"/>
      </a:lt1>
      <a:dk2>
        <a:srgbClr val="015CAB"/>
      </a:dk2>
      <a:lt2>
        <a:srgbClr val="808080"/>
      </a:lt2>
      <a:accent1>
        <a:srgbClr val="00CC99"/>
      </a:accent1>
      <a:accent2>
        <a:srgbClr val="015CAB"/>
      </a:accent2>
      <a:accent3>
        <a:srgbClr val="FFFFFF"/>
      </a:accent3>
      <a:accent4>
        <a:srgbClr val="000000"/>
      </a:accent4>
      <a:accent5>
        <a:srgbClr val="AAE2CA"/>
      </a:accent5>
      <a:accent6>
        <a:srgbClr val="01539B"/>
      </a:accent6>
      <a:hlink>
        <a:srgbClr val="015CAB"/>
      </a:hlink>
      <a:folHlink>
        <a:srgbClr val="B2B2B2"/>
      </a:folHlink>
    </a:clrScheme>
    <a:fontScheme name="EIB PPT Template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IB PPT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IB PPT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33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12">
        <a:dk1>
          <a:srgbClr val="000000"/>
        </a:dk1>
        <a:lt1>
          <a:srgbClr val="FFFFFF"/>
        </a:lt1>
        <a:dk2>
          <a:srgbClr val="015CAB"/>
        </a:dk2>
        <a:lt2>
          <a:srgbClr val="808080"/>
        </a:lt2>
        <a:accent1>
          <a:srgbClr val="00CC99"/>
        </a:accent1>
        <a:accent2>
          <a:srgbClr val="015CAB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1539B"/>
        </a:accent6>
        <a:hlink>
          <a:srgbClr val="015CAB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EIB PPT Template">
  <a:themeElements>
    <a:clrScheme name="EIB PPT Template 12">
      <a:dk1>
        <a:srgbClr val="000000"/>
      </a:dk1>
      <a:lt1>
        <a:srgbClr val="FFFFFF"/>
      </a:lt1>
      <a:dk2>
        <a:srgbClr val="015CAB"/>
      </a:dk2>
      <a:lt2>
        <a:srgbClr val="808080"/>
      </a:lt2>
      <a:accent1>
        <a:srgbClr val="00CC99"/>
      </a:accent1>
      <a:accent2>
        <a:srgbClr val="015CAB"/>
      </a:accent2>
      <a:accent3>
        <a:srgbClr val="FFFFFF"/>
      </a:accent3>
      <a:accent4>
        <a:srgbClr val="000000"/>
      </a:accent4>
      <a:accent5>
        <a:srgbClr val="AAE2CA"/>
      </a:accent5>
      <a:accent6>
        <a:srgbClr val="01539B"/>
      </a:accent6>
      <a:hlink>
        <a:srgbClr val="015CAB"/>
      </a:hlink>
      <a:folHlink>
        <a:srgbClr val="B2B2B2"/>
      </a:folHlink>
    </a:clrScheme>
    <a:fontScheme name="EIB PPT Template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2060"/>
        </a:solidFill>
        <a:ln w="25400" cap="flat" cmpd="sng" algn="ctr">
          <a:noFill/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>
            <a:ln>
              <a:noFill/>
            </a:ln>
            <a:solidFill>
              <a:srgbClr val="FFFFFF"/>
            </a:solidFill>
            <a:effectLst/>
            <a:uLnTx/>
            <a:uFillTx/>
            <a:latin typeface="Calibri"/>
            <a:ea typeface="+mn-ea"/>
            <a:cs typeface="+mn-c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IB PPT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IB PPT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33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33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IB PPT Template 12">
        <a:dk1>
          <a:srgbClr val="000000"/>
        </a:dk1>
        <a:lt1>
          <a:srgbClr val="FFFFFF"/>
        </a:lt1>
        <a:dk2>
          <a:srgbClr val="015CAB"/>
        </a:dk2>
        <a:lt2>
          <a:srgbClr val="808080"/>
        </a:lt2>
        <a:accent1>
          <a:srgbClr val="00CC99"/>
        </a:accent1>
        <a:accent2>
          <a:srgbClr val="015CAB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1539B"/>
        </a:accent6>
        <a:hlink>
          <a:srgbClr val="015CAB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3377</TotalTime>
  <Words>2256</Words>
  <Application>Microsoft Office PowerPoint</Application>
  <PresentationFormat>Широкий екран</PresentationFormat>
  <Paragraphs>483</Paragraphs>
  <Slides>20</Slides>
  <Notes>13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слайдів</vt:lpstr>
      </vt:variant>
      <vt:variant>
        <vt:i4>20</vt:i4>
      </vt:variant>
    </vt:vector>
  </HeadingPairs>
  <TitlesOfParts>
    <vt:vector size="28" baseType="lpstr">
      <vt:lpstr>Arial</vt:lpstr>
      <vt:lpstr>Calibri</vt:lpstr>
      <vt:lpstr>Frutiger 45 Light</vt:lpstr>
      <vt:lpstr>Times New Roman</vt:lpstr>
      <vt:lpstr>Wingdings</vt:lpstr>
      <vt:lpstr>Office Theme</vt:lpstr>
      <vt:lpstr>9_EIB PPT Template</vt:lpstr>
      <vt:lpstr>5_EIB PPT Template</vt:lpstr>
      <vt:lpstr>Презентація PowerPoint</vt:lpstr>
      <vt:lpstr>Діяльність Групи ЄІБ за межами ЄС</vt:lpstr>
      <vt:lpstr>Програма Спеціальних дій для України, 3 млрд євро на 2014-2016 </vt:lpstr>
      <vt:lpstr>Програма спеціальних дій для України, 3 млрд євро на 2014-2016</vt:lpstr>
      <vt:lpstr>Програма спеціальних дій для України, 3 млрд євро на 2014-2016</vt:lpstr>
      <vt:lpstr>Кредитна діяльність Групи ЄІБ в Україні – діючий портфель</vt:lpstr>
      <vt:lpstr>Презентація PowerPoint</vt:lpstr>
      <vt:lpstr>Презентація PowerPoint</vt:lpstr>
      <vt:lpstr>Освіта – підтримка енергоефективності</vt:lpstr>
      <vt:lpstr>Презентація PowerPoint</vt:lpstr>
      <vt:lpstr>Презентація PowerPoint</vt:lpstr>
      <vt:lpstr>  </vt:lpstr>
      <vt:lpstr>Муніципальна інфраструктура – Міський транспорт</vt:lpstr>
      <vt:lpstr>Технічна допомога є ключовою</vt:lpstr>
      <vt:lpstr>Розвиток приватного сектору</vt:lpstr>
      <vt:lpstr>Кредити для МСП/ПСК та корпорацій</vt:lpstr>
      <vt:lpstr>Рамкові кредити для МСП</vt:lpstr>
      <vt:lpstr>Підтимка доступу до фінансування</vt:lpstr>
      <vt:lpstr>Ініціатива Схід ПВЗВТ – Гарантійний фонд</vt:lpstr>
      <vt:lpstr>Презентація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ANDGULADZE Tamar</dc:creator>
  <cp:lastModifiedBy>Трусов Сергій Сергійович</cp:lastModifiedBy>
  <cp:revision>371</cp:revision>
  <cp:lastPrinted>2017-03-07T12:58:11Z</cp:lastPrinted>
  <dcterms:created xsi:type="dcterms:W3CDTF">2006-08-16T00:00:00Z</dcterms:created>
  <dcterms:modified xsi:type="dcterms:W3CDTF">2017-03-21T16:13:19Z</dcterms:modified>
</cp:coreProperties>
</file>